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65" r:id="rId3"/>
    <p:sldId id="263" r:id="rId4"/>
    <p:sldId id="257" r:id="rId5"/>
    <p:sldId id="264" r:id="rId6"/>
    <p:sldId id="262" r:id="rId7"/>
    <p:sldId id="261" r:id="rId8"/>
    <p:sldId id="258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5952" autoAdjust="0"/>
  </p:normalViewPr>
  <p:slideViewPr>
    <p:cSldViewPr snapToGrid="0">
      <p:cViewPr varScale="1">
        <p:scale>
          <a:sx n="111" d="100"/>
          <a:sy n="111" d="100"/>
        </p:scale>
        <p:origin x="672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3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1141A-9658-4380-816E-539AE8D390A1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7A87A-C2E0-427F-ACD0-8A761EEA98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181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FA76-2504-41CF-B048-B59B772408B9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A8316-8A81-477D-924B-47E9946ACD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873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FA76-2504-41CF-B048-B59B772408B9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A8316-8A81-477D-924B-47E9946ACD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141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FA76-2504-41CF-B048-B59B772408B9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A8316-8A81-477D-924B-47E9946ACD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3349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873847" y="1589086"/>
            <a:ext cx="6462231" cy="923544"/>
          </a:xfrm>
        </p:spPr>
        <p:txBody>
          <a:bodyPr lIns="0" anchor="b" anchorCtr="0">
            <a:normAutofit/>
          </a:bodyPr>
          <a:lstStyle>
            <a:lvl1pPr algn="l">
              <a:defRPr sz="2600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- REPORT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73847" y="3004194"/>
            <a:ext cx="6462231" cy="549338"/>
          </a:xfrm>
        </p:spPr>
        <p:txBody>
          <a:bodyPr lIns="0" anchor="t" anchorCtr="0">
            <a:noAutofit/>
          </a:bodyPr>
          <a:lstStyle>
            <a:lvl1pPr marL="0" indent="0" algn="l">
              <a:buNone/>
              <a:defRPr sz="1600">
                <a:solidFill>
                  <a:schemeClr val="accent2"/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 dirty="0"/>
              <a:t>CLICK TO EDIT - REPORT SUBHEADING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6F8285-3524-E846-B3D8-3B67F81AE6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855" y="6346378"/>
            <a:ext cx="1607455" cy="434972"/>
          </a:xfrm>
          <a:prstGeom prst="rect">
            <a:avLst/>
          </a:prstGeom>
        </p:spPr>
      </p:pic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B3C7235E-D0CF-C446-A163-2190962C57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40687" y="6346383"/>
            <a:ext cx="1831188" cy="30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6893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93" userDrawn="1">
          <p15:clr>
            <a:srgbClr val="FBAE40"/>
          </p15:clr>
        </p15:guide>
        <p15:guide id="2" orient="horz" pos="1888" userDrawn="1">
          <p15:clr>
            <a:srgbClr val="FBAE40"/>
          </p15:clr>
        </p15:guide>
        <p15:guide id="3" pos="2485" userDrawn="1">
          <p15:clr>
            <a:srgbClr val="FBAE40"/>
          </p15:clr>
        </p15:guide>
        <p15:guide id="4" pos="5796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troductio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51774" y="1123205"/>
            <a:ext cx="3715612" cy="2828671"/>
          </a:xfrm>
        </p:spPr>
        <p:txBody>
          <a:bodyPr lIns="0">
            <a:noAutofit/>
          </a:bodyPr>
          <a:lstStyle>
            <a:lvl1pPr marL="0" indent="0">
              <a:buFontTx/>
              <a:buNone/>
              <a:defRPr sz="1200">
                <a:solidFill>
                  <a:srgbClr val="3C3C3B"/>
                </a:solidFill>
              </a:defRPr>
            </a:lvl1pPr>
          </a:lstStyle>
          <a:p>
            <a:pPr lvl="0"/>
            <a:r>
              <a:rPr lang="en-US" dirty="0"/>
              <a:t>Click to edit Introduction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998E86D4-61B1-A74E-A0CC-A93487E54E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853" y="6346378"/>
            <a:ext cx="1779680" cy="434972"/>
          </a:xfrm>
          <a:prstGeom prst="rect">
            <a:avLst/>
          </a:prstGeom>
        </p:spPr>
      </p:pic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EAABDF6E-7B94-FF45-B240-0C2AB352FC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33722" y="6346383"/>
            <a:ext cx="2038153" cy="307299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E1E54A25-DDB6-B243-AF2F-58243AB18D3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51773" y="455141"/>
            <a:ext cx="10317659" cy="452913"/>
          </a:xfrm>
        </p:spPr>
        <p:txBody>
          <a:bodyPr lIns="0" anchor="t" anchorCtr="0">
            <a:normAutofit/>
          </a:bodyPr>
          <a:lstStyle>
            <a:lvl1pPr marL="0" indent="0" algn="l">
              <a:tabLst/>
              <a:defRPr sz="2400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- HEADING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C670591-B7C7-C54E-B186-256ACF435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56357"/>
            <a:ext cx="2743200" cy="365125"/>
          </a:xfrm>
        </p:spPr>
        <p:txBody>
          <a:bodyPr anchor="ctr" anchorCtr="0"/>
          <a:lstStyle>
            <a:lvl1pPr algn="ctr">
              <a:defRPr/>
            </a:lvl1pPr>
          </a:lstStyle>
          <a:p>
            <a:fld id="{76FB58F6-02FF-4B4D-A017-020D42C21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0858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72" userDrawn="1">
          <p15:clr>
            <a:srgbClr val="FBAE40"/>
          </p15:clr>
        </p15:guide>
        <p15:guide id="2" pos="535" userDrawn="1">
          <p15:clr>
            <a:srgbClr val="FBAE40"/>
          </p15:clr>
        </p15:guide>
        <p15:guide id="3" pos="3120" userDrawn="1">
          <p15:clr>
            <a:srgbClr val="FBAE40"/>
          </p15:clr>
        </p15:guide>
        <p15:guide id="4" pos="2440" userDrawn="1">
          <p15:clr>
            <a:srgbClr val="FBAE40"/>
          </p15:clr>
        </p15:guide>
        <p15:guide id="6" orient="horz" pos="709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s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51773" y="1123204"/>
            <a:ext cx="10296891" cy="4645775"/>
          </a:xfrm>
        </p:spPr>
        <p:txBody>
          <a:bodyPr lIns="0" numCol="1" spcCol="468000">
            <a:normAutofit/>
          </a:bodyPr>
          <a:lstStyle>
            <a:lvl1pPr marL="0" indent="0">
              <a:buNone/>
              <a:tabLst>
                <a:tab pos="7413255" algn="l"/>
              </a:tabLst>
              <a:defRPr sz="1200" b="0"/>
            </a:lvl1pPr>
          </a:lstStyle>
          <a:p>
            <a:pPr lvl="0"/>
            <a:r>
              <a:rPr lang="en-US" dirty="0"/>
              <a:t>Click to edit contents	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7"/>
            <a:ext cx="2743200" cy="365125"/>
          </a:xfrm>
        </p:spPr>
        <p:txBody>
          <a:bodyPr anchor="ctr" anchorCtr="0"/>
          <a:lstStyle>
            <a:lvl1pPr algn="ctr">
              <a:defRPr/>
            </a:lvl1pPr>
          </a:lstStyle>
          <a:p>
            <a:fld id="{76FB58F6-02FF-4B4D-A017-020D42C2146F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111489B2-8C12-1641-82F2-C7701BDDFE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853" y="6346378"/>
            <a:ext cx="1546496" cy="434972"/>
          </a:xfrm>
          <a:prstGeom prst="rect">
            <a:avLst/>
          </a:prstGeom>
        </p:spPr>
      </p:pic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640620C8-158D-6D42-943E-FD1301B86A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58104" y="6346383"/>
            <a:ext cx="1813771" cy="30729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15FEAA25-84A6-814C-8D5B-38E1D1097B8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51773" y="455141"/>
            <a:ext cx="10317659" cy="452913"/>
          </a:xfrm>
        </p:spPr>
        <p:txBody>
          <a:bodyPr lIns="0" anchor="t" anchorCtr="0">
            <a:normAutofit/>
          </a:bodyPr>
          <a:lstStyle>
            <a:lvl1pPr marL="0" indent="0" algn="l">
              <a:tabLst/>
              <a:defRPr sz="2400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- HEADING</a:t>
            </a:r>
          </a:p>
        </p:txBody>
      </p:sp>
    </p:spTree>
    <p:extLst>
      <p:ext uri="{BB962C8B-B14F-4D97-AF65-F5344CB8AC3E}">
        <p14:creationId xmlns:p14="http://schemas.microsoft.com/office/powerpoint/2010/main" val="4887576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35" userDrawn="1">
          <p15:clr>
            <a:srgbClr val="FBAE40"/>
          </p15:clr>
        </p15:guide>
        <p15:guide id="2" orient="horz" pos="572" userDrawn="1">
          <p15:clr>
            <a:srgbClr val="FBAE40"/>
          </p15:clr>
        </p15:guide>
        <p15:guide id="3" pos="3165" userDrawn="1">
          <p15:clr>
            <a:srgbClr val="FBAE40"/>
          </p15:clr>
        </p15:guide>
        <p15:guide id="4" pos="5819" userDrawn="1">
          <p15:clr>
            <a:srgbClr val="FBAE40"/>
          </p15:clr>
        </p15:guide>
        <p15:guide id="5" orient="horz" pos="278" userDrawn="1">
          <p15:clr>
            <a:srgbClr val="FBAE40"/>
          </p15:clr>
        </p15:guide>
        <p15:guide id="6" orient="horz" pos="709" userDrawn="1">
          <p15:clr>
            <a:srgbClr val="FBAE40"/>
          </p15:clr>
        </p15:guide>
        <p15:guide id="7" orient="horz" pos="363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ing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873847" y="2174302"/>
            <a:ext cx="6462231" cy="923544"/>
          </a:xfrm>
        </p:spPr>
        <p:txBody>
          <a:bodyPr lIns="0" anchor="b" anchorCtr="0">
            <a:normAutofit/>
          </a:bodyPr>
          <a:lstStyle>
            <a:lvl1pPr algn="l">
              <a:defRPr sz="2400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- SECTION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73847" y="3245422"/>
            <a:ext cx="5819804" cy="549338"/>
          </a:xfrm>
        </p:spPr>
        <p:txBody>
          <a:bodyPr lIns="0" anchor="t" anchorCtr="0">
            <a:noAutofit/>
          </a:bodyPr>
          <a:lstStyle>
            <a:lvl1pPr marL="0" indent="0" algn="l">
              <a:buNone/>
              <a:defRPr sz="1600">
                <a:solidFill>
                  <a:schemeClr val="accent2"/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 dirty="0"/>
              <a:t>EDIT - REPORT SUBHEADING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80BED436-576F-684A-AE57-2C2945D5EA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853" y="6346378"/>
            <a:ext cx="1779680" cy="434972"/>
          </a:xfrm>
          <a:prstGeom prst="rect">
            <a:avLst/>
          </a:prstGeom>
        </p:spPr>
      </p:pic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1EC0F7B1-6B25-7746-B81B-3FE564ECED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33722" y="6346383"/>
            <a:ext cx="2038153" cy="30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7591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956" userDrawn="1">
          <p15:clr>
            <a:srgbClr val="FBAE40"/>
          </p15:clr>
        </p15:guide>
        <p15:guide id="2" orient="horz" pos="2047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column page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50095" y="1124744"/>
            <a:ext cx="10279580" cy="549338"/>
          </a:xfrm>
        </p:spPr>
        <p:txBody>
          <a:bodyPr lIns="0" anchor="t" anchorCtr="0">
            <a:noAutofit/>
          </a:bodyPr>
          <a:lstStyle>
            <a:lvl1pPr marL="0" indent="0" algn="l">
              <a:buNone/>
              <a:defRPr sz="1600">
                <a:solidFill>
                  <a:schemeClr val="accent2"/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 dirty="0"/>
              <a:t>CLICK TO EDIT - REPORT SUBHEADING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5EE4E0ED-FB0F-4849-8953-C330153614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853" y="6346378"/>
            <a:ext cx="1779680" cy="434972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0CE897C-5FF6-8A43-A25A-AA2563C80C26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1050095" y="1882801"/>
            <a:ext cx="10267580" cy="3559602"/>
          </a:xfrm>
        </p:spPr>
        <p:txBody>
          <a:bodyPr lIns="0" numCol="1" spcCol="468000">
            <a:normAutofit/>
          </a:bodyPr>
          <a:lstStyle>
            <a:lvl1pPr marL="0" indent="0">
              <a:buNone/>
              <a:tabLst/>
              <a:defRPr sz="1200" b="0"/>
            </a:lvl1pPr>
          </a:lstStyle>
          <a:p>
            <a:pPr lvl="0"/>
            <a:r>
              <a:rPr lang="en-US" dirty="0"/>
              <a:t>Click to edit contents</a:t>
            </a:r>
          </a:p>
        </p:txBody>
      </p:sp>
      <p:sp>
        <p:nvSpPr>
          <p:cNvPr id="7" name="Text Placeholder 36">
            <a:extLst>
              <a:ext uri="{FF2B5EF4-FFF2-40B4-BE49-F238E27FC236}">
                <a16:creationId xmlns:a16="http://schemas.microsoft.com/office/drawing/2014/main" id="{B1917B9F-A50B-D141-86BF-4F20C683B53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50093" y="5673949"/>
            <a:ext cx="10273115" cy="440882"/>
          </a:xfrm>
        </p:spPr>
        <p:txBody>
          <a:bodyPr numCol="2" spcCol="360000">
            <a:normAutofit/>
          </a:bodyPr>
          <a:lstStyle>
            <a:lvl1pPr>
              <a:defRPr sz="800" b="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57C362A9-CCFD-A24F-A5BF-E6F788FF94A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33722" y="6346383"/>
            <a:ext cx="2038153" cy="307299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CD6CBAC2-FB1B-5147-87E5-22E21A85BE8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50093" y="455141"/>
            <a:ext cx="10317659" cy="452913"/>
          </a:xfrm>
        </p:spPr>
        <p:txBody>
          <a:bodyPr lIns="0" anchor="t" anchorCtr="0">
            <a:normAutofit/>
          </a:bodyPr>
          <a:lstStyle>
            <a:lvl1pPr marL="0" indent="0" algn="l">
              <a:tabLst/>
              <a:defRPr sz="2400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- HEADING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70E9FC5-56E2-CC40-9693-1EC3DB617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56357"/>
            <a:ext cx="2743200" cy="365125"/>
          </a:xfrm>
        </p:spPr>
        <p:txBody>
          <a:bodyPr anchor="ctr" anchorCtr="0"/>
          <a:lstStyle>
            <a:lvl1pPr algn="ctr">
              <a:defRPr/>
            </a:lvl1pPr>
          </a:lstStyle>
          <a:p>
            <a:fld id="{76FB58F6-02FF-4B4D-A017-020D42C21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7103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35" userDrawn="1">
          <p15:clr>
            <a:srgbClr val="FBAE40"/>
          </p15:clr>
        </p15:guide>
        <p15:guide id="2" pos="5796" userDrawn="1">
          <p15:clr>
            <a:srgbClr val="FBAE40"/>
          </p15:clr>
        </p15:guide>
        <p15:guide id="3" orient="horz" pos="572" userDrawn="1">
          <p15:clr>
            <a:srgbClr val="FBAE40"/>
          </p15:clr>
        </p15:guide>
        <p15:guide id="4" orient="horz" pos="278" userDrawn="1">
          <p15:clr>
            <a:srgbClr val="FBAE40"/>
          </p15:clr>
        </p15:guide>
        <p15:guide id="5" orient="horz" pos="1071" userDrawn="1">
          <p15:clr>
            <a:srgbClr val="FBAE40"/>
          </p15:clr>
        </p15:guide>
        <p15:guide id="6" pos="3165" userDrawn="1">
          <p15:clr>
            <a:srgbClr val="FBAE40"/>
          </p15:clr>
        </p15:guide>
        <p15:guide id="7" orient="horz" pos="3430" userDrawn="1">
          <p15:clr>
            <a:srgbClr val="FBAE40"/>
          </p15:clr>
        </p15:guide>
        <p15:guide id="8" orient="horz" pos="3566" userDrawn="1">
          <p15:clr>
            <a:srgbClr val="FBAE40"/>
          </p15:clr>
        </p15:guide>
        <p15:guide id="9" orient="horz" pos="38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0093" y="455137"/>
            <a:ext cx="10273115" cy="440882"/>
          </a:xfrm>
        </p:spPr>
        <p:txBody>
          <a:bodyPr lIns="0" anchor="t" anchorCtr="0">
            <a:normAutofit/>
          </a:bodyPr>
          <a:lstStyle>
            <a:lvl1pPr marL="0" indent="0" algn="l">
              <a:tabLst/>
              <a:defRPr sz="2400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- 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50095" y="1124744"/>
            <a:ext cx="10279580" cy="549338"/>
          </a:xfrm>
        </p:spPr>
        <p:txBody>
          <a:bodyPr lIns="0" anchor="t" anchorCtr="0">
            <a:noAutofit/>
          </a:bodyPr>
          <a:lstStyle>
            <a:lvl1pPr marL="0" indent="0" algn="l">
              <a:buNone/>
              <a:defRPr sz="1600">
                <a:solidFill>
                  <a:schemeClr val="accent2"/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 dirty="0"/>
              <a:t>CLICK TO EDIT - REPORT SUBHEADING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6C5BE66-CCF7-B342-AAA1-7FE9D88D98F7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1050094" y="1882800"/>
            <a:ext cx="4872497" cy="3561982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 marL="273037" indent="-126994">
              <a:spcBef>
                <a:spcPts val="200"/>
              </a:spcBef>
              <a:tabLst/>
              <a:defRPr/>
            </a:lvl2pPr>
            <a:lvl3pPr marL="496864" indent="-126994">
              <a:spcBef>
                <a:spcPts val="200"/>
              </a:spcBef>
              <a:tabLst/>
              <a:defRPr/>
            </a:lvl3pPr>
            <a:lvl4pPr marL="761962" indent="-136519">
              <a:spcBef>
                <a:spcPts val="200"/>
              </a:spcBef>
              <a:tabLst/>
              <a:defRPr/>
            </a:lvl4pPr>
            <a:lvl5pPr marL="985790" indent="-126994">
              <a:spcBef>
                <a:spcPts val="200"/>
              </a:spcBef>
              <a:tabLst/>
              <a:defRPr/>
            </a:lvl5pPr>
          </a:lstStyle>
          <a:p>
            <a:pPr lvl="0"/>
            <a:r>
              <a:rPr lang="en-US" dirty="0"/>
              <a:t>Click to edit Title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7A5B12F8-09F3-8C4F-A6B5-9A480F8B5A7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4724400" y="6356357"/>
            <a:ext cx="2743200" cy="365125"/>
          </a:xfrm>
        </p:spPr>
        <p:txBody>
          <a:bodyPr anchor="ctr" anchorCtr="0"/>
          <a:lstStyle>
            <a:lvl1pPr algn="ctr">
              <a:defRPr/>
            </a:lvl1pPr>
          </a:lstStyle>
          <a:p>
            <a:fld id="{76FB58F6-02FF-4B4D-A017-020D42C2146F}" type="slidenum">
              <a:rPr lang="en-GB" smtClean="0"/>
              <a:t>‹#›</a:t>
            </a:fld>
            <a:endParaRPr lang="en-GB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76D3A080-7D1D-314A-A66A-B0FA5E3274F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50093" y="5673949"/>
            <a:ext cx="10273115" cy="440882"/>
          </a:xfrm>
        </p:spPr>
        <p:txBody>
          <a:bodyPr numCol="2" spcCol="360000">
            <a:normAutofit/>
          </a:bodyPr>
          <a:lstStyle>
            <a:lvl1pPr>
              <a:defRPr sz="800" b="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8ADA1016-174C-0C4C-B162-274DD03FB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853" y="6346378"/>
            <a:ext cx="1779680" cy="43497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4D81C1B3-FE87-8F4E-BE8F-A8A2B6FDC75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451998" y="1882800"/>
            <a:ext cx="4872497" cy="356198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 marL="273037" indent="-126994">
              <a:spcBef>
                <a:spcPts val="200"/>
              </a:spcBef>
              <a:tabLst/>
              <a:defRPr/>
            </a:lvl2pPr>
            <a:lvl3pPr marL="496864" indent="-126994">
              <a:spcBef>
                <a:spcPts val="200"/>
              </a:spcBef>
              <a:tabLst/>
              <a:defRPr/>
            </a:lvl3pPr>
            <a:lvl4pPr marL="761962" indent="-136519">
              <a:spcBef>
                <a:spcPts val="200"/>
              </a:spcBef>
              <a:tabLst/>
              <a:defRPr/>
            </a:lvl4pPr>
            <a:lvl5pPr marL="985790" indent="-126994">
              <a:spcBef>
                <a:spcPts val="200"/>
              </a:spcBef>
              <a:tabLst/>
              <a:defRPr/>
            </a:lvl5pPr>
          </a:lstStyle>
          <a:p>
            <a:pPr lvl="0"/>
            <a:r>
              <a:rPr lang="en-US" dirty="0"/>
              <a:t>Click to edit Title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2A6F38AF-7328-4846-B78E-8453F5B779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33722" y="6346383"/>
            <a:ext cx="2038153" cy="30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4843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35" userDrawn="1">
          <p15:clr>
            <a:srgbClr val="FBAE40"/>
          </p15:clr>
        </p15:guide>
        <p15:guide id="2" pos="3165" userDrawn="1">
          <p15:clr>
            <a:srgbClr val="FBAE40"/>
          </p15:clr>
        </p15:guide>
        <p15:guide id="3" pos="5796" userDrawn="1">
          <p15:clr>
            <a:srgbClr val="FBAE40"/>
          </p15:clr>
        </p15:guide>
        <p15:guide id="4" orient="horz" pos="278" userDrawn="1">
          <p15:clr>
            <a:srgbClr val="FBAE40"/>
          </p15:clr>
        </p15:guide>
        <p15:guide id="5" orient="horz" pos="572" userDrawn="1">
          <p15:clr>
            <a:srgbClr val="FBAE40"/>
          </p15:clr>
        </p15:guide>
        <p15:guide id="6" orient="horz" pos="709" userDrawn="1">
          <p15:clr>
            <a:srgbClr val="FBAE40"/>
          </p15:clr>
        </p15:guide>
        <p15:guide id="7" orient="horz" pos="1071" userDrawn="1">
          <p15:clr>
            <a:srgbClr val="FBAE40"/>
          </p15:clr>
        </p15:guide>
        <p15:guide id="8" orient="horz" pos="1185" userDrawn="1">
          <p15:clr>
            <a:srgbClr val="FBAE40"/>
          </p15:clr>
        </p15:guide>
        <p15:guide id="9" orient="horz" pos="3430" userDrawn="1">
          <p15:clr>
            <a:srgbClr val="FBAE40"/>
          </p15:clr>
        </p15:guide>
        <p15:guide id="10" orient="horz" pos="3566" userDrawn="1">
          <p15:clr>
            <a:srgbClr val="FBAE40"/>
          </p15:clr>
        </p15:guide>
        <p15:guide id="11" orient="horz" pos="3861" userDrawn="1">
          <p15:clr>
            <a:srgbClr val="FBAE40"/>
          </p15:clr>
        </p15:guide>
        <p15:guide id="12" pos="3029" userDrawn="1">
          <p15:clr>
            <a:srgbClr val="FBAE40"/>
          </p15:clr>
        </p15:guide>
        <p15:guide id="13" pos="330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2 colum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0093" y="455137"/>
            <a:ext cx="10273115" cy="440882"/>
          </a:xfrm>
        </p:spPr>
        <p:txBody>
          <a:bodyPr lIns="0" anchor="t" anchorCtr="0">
            <a:normAutofit/>
          </a:bodyPr>
          <a:lstStyle>
            <a:lvl1pPr marL="0" indent="0" algn="l">
              <a:tabLst/>
              <a:defRPr sz="2400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- HEADING</a:t>
            </a:r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7A5B12F8-09F3-8C4F-A6B5-9A480F8B5A7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4724400" y="6356357"/>
            <a:ext cx="2743200" cy="365125"/>
          </a:xfrm>
        </p:spPr>
        <p:txBody>
          <a:bodyPr anchor="ctr" anchorCtr="0"/>
          <a:lstStyle>
            <a:lvl1pPr algn="ctr">
              <a:defRPr/>
            </a:lvl1pPr>
          </a:lstStyle>
          <a:p>
            <a:fld id="{76FB58F6-02FF-4B4D-A017-020D42C2146F}" type="slidenum">
              <a:rPr lang="en-GB" smtClean="0"/>
              <a:t>‹#›</a:t>
            </a:fld>
            <a:endParaRPr lang="en-GB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76D3A080-7D1D-314A-A66A-B0FA5E3274F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50093" y="5673949"/>
            <a:ext cx="10273115" cy="440882"/>
          </a:xfrm>
        </p:spPr>
        <p:txBody>
          <a:bodyPr numCol="2" spcCol="360000">
            <a:normAutofit/>
          </a:bodyPr>
          <a:lstStyle>
            <a:lvl1pPr>
              <a:defRPr sz="800" b="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8ADA1016-174C-0C4C-B162-274DD03FB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853" y="6346378"/>
            <a:ext cx="1779680" cy="43497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6CC981F-02E9-EA40-A639-592AE9B2377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50093" y="1123205"/>
            <a:ext cx="4861291" cy="4307585"/>
          </a:xfrm>
        </p:spPr>
        <p:txBody>
          <a:bodyPr lIns="0" numCol="1" spcCol="468000">
            <a:normAutofit/>
          </a:bodyPr>
          <a:lstStyle>
            <a:lvl1pPr marL="0" indent="0">
              <a:buNone/>
              <a:tabLst/>
              <a:defRPr sz="1200" b="0"/>
            </a:lvl1pPr>
          </a:lstStyle>
          <a:p>
            <a:pPr lvl="0"/>
            <a:r>
              <a:rPr lang="en-US" dirty="0"/>
              <a:t>Click to edit contents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E16111A-B211-E14C-AFDB-597B73844B22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63201" y="1123205"/>
            <a:ext cx="4861291" cy="4307585"/>
          </a:xfrm>
        </p:spPr>
        <p:txBody>
          <a:bodyPr lIns="0" numCol="1" spcCol="468000">
            <a:normAutofit/>
          </a:bodyPr>
          <a:lstStyle>
            <a:lvl1pPr marL="0" indent="0">
              <a:buNone/>
              <a:tabLst/>
              <a:defRPr sz="1200" b="0"/>
            </a:lvl1pPr>
          </a:lstStyle>
          <a:p>
            <a:pPr lvl="0"/>
            <a:r>
              <a:rPr lang="en-US" dirty="0"/>
              <a:t>Click to edit contents</a:t>
            </a:r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C697E89B-CDD1-FD4B-AE40-A84582D9A5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33722" y="6346383"/>
            <a:ext cx="2038153" cy="30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6965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35" userDrawn="1">
          <p15:clr>
            <a:srgbClr val="FBAE40"/>
          </p15:clr>
        </p15:guide>
        <p15:guide id="2" pos="3165" userDrawn="1">
          <p15:clr>
            <a:srgbClr val="FBAE40"/>
          </p15:clr>
        </p15:guide>
        <p15:guide id="3" pos="5796" userDrawn="1">
          <p15:clr>
            <a:srgbClr val="FBAE40"/>
          </p15:clr>
        </p15:guide>
        <p15:guide id="4" orient="horz" pos="278" userDrawn="1">
          <p15:clr>
            <a:srgbClr val="FBAE40"/>
          </p15:clr>
        </p15:guide>
        <p15:guide id="5" orient="horz" pos="572" userDrawn="1">
          <p15:clr>
            <a:srgbClr val="FBAE40"/>
          </p15:clr>
        </p15:guide>
        <p15:guide id="6" orient="horz" pos="709" userDrawn="1">
          <p15:clr>
            <a:srgbClr val="FBAE40"/>
          </p15:clr>
        </p15:guide>
        <p15:guide id="9" orient="horz" pos="3430" userDrawn="1">
          <p15:clr>
            <a:srgbClr val="FBAE40"/>
          </p15:clr>
        </p15:guide>
        <p15:guide id="10" orient="horz" pos="3566" userDrawn="1">
          <p15:clr>
            <a:srgbClr val="FBAE40"/>
          </p15:clr>
        </p15:guide>
        <p15:guide id="11" orient="horz" pos="3861" userDrawn="1">
          <p15:clr>
            <a:srgbClr val="FBAE40"/>
          </p15:clr>
        </p15:guide>
        <p15:guide id="12" pos="3029" userDrawn="1">
          <p15:clr>
            <a:srgbClr val="FBAE40"/>
          </p15:clr>
        </p15:guide>
        <p15:guide id="13" pos="3301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low chart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0093" y="455137"/>
            <a:ext cx="10273115" cy="440882"/>
          </a:xfrm>
        </p:spPr>
        <p:txBody>
          <a:bodyPr lIns="0" anchor="t" anchorCtr="0">
            <a:normAutofit/>
          </a:bodyPr>
          <a:lstStyle>
            <a:lvl1pPr marL="0" indent="0" algn="l">
              <a:tabLst/>
              <a:defRPr sz="2400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- 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50095" y="1124744"/>
            <a:ext cx="10279580" cy="549338"/>
          </a:xfrm>
        </p:spPr>
        <p:txBody>
          <a:bodyPr lIns="0" anchor="t" anchorCtr="0">
            <a:noAutofit/>
          </a:bodyPr>
          <a:lstStyle>
            <a:lvl1pPr marL="0" indent="0" algn="l">
              <a:buNone/>
              <a:defRPr sz="1600">
                <a:solidFill>
                  <a:schemeClr val="accent2"/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 dirty="0"/>
              <a:t>CLICK TO EDIT - REPORT SUBHEADING</a:t>
            </a:r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7A5B12F8-09F3-8C4F-A6B5-9A480F8B5A7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4724400" y="6356357"/>
            <a:ext cx="2743200" cy="365125"/>
          </a:xfrm>
        </p:spPr>
        <p:txBody>
          <a:bodyPr anchor="ctr" anchorCtr="0"/>
          <a:lstStyle>
            <a:lvl1pPr algn="ctr">
              <a:defRPr/>
            </a:lvl1pPr>
          </a:lstStyle>
          <a:p>
            <a:fld id="{76FB58F6-02FF-4B4D-A017-020D42C2146F}" type="slidenum">
              <a:rPr lang="en-GB" smtClean="0"/>
              <a:t>‹#›</a:t>
            </a:fld>
            <a:endParaRPr lang="en-GB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76D3A080-7D1D-314A-A66A-B0FA5E3274F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50093" y="5894645"/>
            <a:ext cx="10273115" cy="311993"/>
          </a:xfrm>
        </p:spPr>
        <p:txBody>
          <a:bodyPr numCol="2" spcCol="360000">
            <a:normAutofit/>
          </a:bodyPr>
          <a:lstStyle>
            <a:lvl1pPr>
              <a:defRPr sz="800" b="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F00A65B-8A40-4347-BA58-C1C8CDFD86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705211" y="1736520"/>
            <a:ext cx="2038380" cy="984692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Right Arrow 13">
            <a:extLst>
              <a:ext uri="{FF2B5EF4-FFF2-40B4-BE49-F238E27FC236}">
                <a16:creationId xmlns:a16="http://schemas.microsoft.com/office/drawing/2014/main" id="{7842CDE6-FCD4-C54C-BE33-475A328F2D91}"/>
              </a:ext>
            </a:extLst>
          </p:cNvPr>
          <p:cNvSpPr/>
          <p:nvPr/>
        </p:nvSpPr>
        <p:spPr>
          <a:xfrm>
            <a:off x="1132991" y="2120854"/>
            <a:ext cx="400447" cy="216024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7" name="Right Arrow 16">
            <a:extLst>
              <a:ext uri="{FF2B5EF4-FFF2-40B4-BE49-F238E27FC236}">
                <a16:creationId xmlns:a16="http://schemas.microsoft.com/office/drawing/2014/main" id="{EADF93EE-CFC8-DC4C-937C-8ECE56246F1A}"/>
              </a:ext>
            </a:extLst>
          </p:cNvPr>
          <p:cNvSpPr/>
          <p:nvPr/>
        </p:nvSpPr>
        <p:spPr>
          <a:xfrm>
            <a:off x="5895779" y="2120854"/>
            <a:ext cx="400447" cy="216024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2AF69046-AFA3-4F4F-B82E-1322C2340F9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460740" y="1736523"/>
            <a:ext cx="4857683" cy="271259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Picture Placeholder 6">
            <a:extLst>
              <a:ext uri="{FF2B5EF4-FFF2-40B4-BE49-F238E27FC236}">
                <a16:creationId xmlns:a16="http://schemas.microsoft.com/office/drawing/2014/main" id="{C9C52D3E-9FA0-2841-A5F8-ABDE5878174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711250" y="2779500"/>
            <a:ext cx="2032087" cy="984692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4" name="Right Arrow 23">
            <a:extLst>
              <a:ext uri="{FF2B5EF4-FFF2-40B4-BE49-F238E27FC236}">
                <a16:creationId xmlns:a16="http://schemas.microsoft.com/office/drawing/2014/main" id="{9A974102-6E0C-8744-9BCE-DF2EB95CE8BA}"/>
              </a:ext>
            </a:extLst>
          </p:cNvPr>
          <p:cNvSpPr/>
          <p:nvPr/>
        </p:nvSpPr>
        <p:spPr>
          <a:xfrm>
            <a:off x="1139027" y="3163834"/>
            <a:ext cx="400447" cy="216024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5" name="Right Arrow 24">
            <a:extLst>
              <a:ext uri="{FF2B5EF4-FFF2-40B4-BE49-F238E27FC236}">
                <a16:creationId xmlns:a16="http://schemas.microsoft.com/office/drawing/2014/main" id="{93463DA2-BBD6-CF4B-846B-3ACD8ACCB407}"/>
              </a:ext>
            </a:extLst>
          </p:cNvPr>
          <p:cNvSpPr/>
          <p:nvPr/>
        </p:nvSpPr>
        <p:spPr>
          <a:xfrm>
            <a:off x="5901815" y="3163834"/>
            <a:ext cx="400447" cy="216024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6" name="Picture Placeholder 6">
            <a:extLst>
              <a:ext uri="{FF2B5EF4-FFF2-40B4-BE49-F238E27FC236}">
                <a16:creationId xmlns:a16="http://schemas.microsoft.com/office/drawing/2014/main" id="{E6DF5B8B-8115-3E4F-B2FA-22836691996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705211" y="3848756"/>
            <a:ext cx="2038380" cy="984692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8" name="Right Arrow 27">
            <a:extLst>
              <a:ext uri="{FF2B5EF4-FFF2-40B4-BE49-F238E27FC236}">
                <a16:creationId xmlns:a16="http://schemas.microsoft.com/office/drawing/2014/main" id="{83853B33-8F23-4E4D-B849-8AAE832D80B3}"/>
              </a:ext>
            </a:extLst>
          </p:cNvPr>
          <p:cNvSpPr/>
          <p:nvPr/>
        </p:nvSpPr>
        <p:spPr>
          <a:xfrm>
            <a:off x="1132991" y="4233090"/>
            <a:ext cx="400447" cy="216024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9" name="Right Arrow 28">
            <a:extLst>
              <a:ext uri="{FF2B5EF4-FFF2-40B4-BE49-F238E27FC236}">
                <a16:creationId xmlns:a16="http://schemas.microsoft.com/office/drawing/2014/main" id="{78B8F3C4-6AF9-7247-848B-B1EA3B4F06EB}"/>
              </a:ext>
            </a:extLst>
          </p:cNvPr>
          <p:cNvSpPr/>
          <p:nvPr/>
        </p:nvSpPr>
        <p:spPr>
          <a:xfrm>
            <a:off x="5895779" y="4233090"/>
            <a:ext cx="400447" cy="216024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0" name="Picture Placeholder 6">
            <a:extLst>
              <a:ext uri="{FF2B5EF4-FFF2-40B4-BE49-F238E27FC236}">
                <a16:creationId xmlns:a16="http://schemas.microsoft.com/office/drawing/2014/main" id="{8E0003B9-5161-BD4E-B879-C269AE5254D9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705211" y="4918017"/>
            <a:ext cx="2038380" cy="83688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32" name="Right Arrow 31">
            <a:extLst>
              <a:ext uri="{FF2B5EF4-FFF2-40B4-BE49-F238E27FC236}">
                <a16:creationId xmlns:a16="http://schemas.microsoft.com/office/drawing/2014/main" id="{8FC5F227-553E-C140-9A8F-6525E6851655}"/>
              </a:ext>
            </a:extLst>
          </p:cNvPr>
          <p:cNvSpPr/>
          <p:nvPr/>
        </p:nvSpPr>
        <p:spPr>
          <a:xfrm>
            <a:off x="1132991" y="5302346"/>
            <a:ext cx="400447" cy="216024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3" name="Right Arrow 32">
            <a:extLst>
              <a:ext uri="{FF2B5EF4-FFF2-40B4-BE49-F238E27FC236}">
                <a16:creationId xmlns:a16="http://schemas.microsoft.com/office/drawing/2014/main" id="{81191886-7212-AD40-8926-0F78EAE3C0D2}"/>
              </a:ext>
            </a:extLst>
          </p:cNvPr>
          <p:cNvSpPr/>
          <p:nvPr/>
        </p:nvSpPr>
        <p:spPr>
          <a:xfrm>
            <a:off x="5895779" y="5302346"/>
            <a:ext cx="400447" cy="216024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8" name="Text Placeholder 36">
            <a:extLst>
              <a:ext uri="{FF2B5EF4-FFF2-40B4-BE49-F238E27FC236}">
                <a16:creationId xmlns:a16="http://schemas.microsoft.com/office/drawing/2014/main" id="{C7C8D8E6-E7DE-A14A-ACCA-8A98C013948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574134" y="1954402"/>
            <a:ext cx="1772505" cy="600360"/>
          </a:xfrm>
        </p:spPr>
        <p:txBody>
          <a:bodyPr numCol="1" spcCol="360000">
            <a:normAutofit/>
          </a:bodyPr>
          <a:lstStyle>
            <a:lvl1pPr>
              <a:defRPr sz="1200" b="0"/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9" name="Text Placeholder 36">
            <a:extLst>
              <a:ext uri="{FF2B5EF4-FFF2-40B4-BE49-F238E27FC236}">
                <a16:creationId xmlns:a16="http://schemas.microsoft.com/office/drawing/2014/main" id="{B8220061-25EE-EB48-8351-BAD0CCEA366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583189" y="2971666"/>
            <a:ext cx="1772505" cy="600360"/>
          </a:xfrm>
        </p:spPr>
        <p:txBody>
          <a:bodyPr numCol="1" spcCol="360000">
            <a:normAutofit/>
          </a:bodyPr>
          <a:lstStyle>
            <a:lvl1pPr>
              <a:defRPr sz="1200" b="0"/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Text Placeholder 36">
            <a:extLst>
              <a:ext uri="{FF2B5EF4-FFF2-40B4-BE49-F238E27FC236}">
                <a16:creationId xmlns:a16="http://schemas.microsoft.com/office/drawing/2014/main" id="{36961839-2CCB-9143-9D90-2794F0B1158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585248" y="4038633"/>
            <a:ext cx="1772505" cy="600360"/>
          </a:xfrm>
        </p:spPr>
        <p:txBody>
          <a:bodyPr numCol="1" spcCol="360000">
            <a:normAutofit/>
          </a:bodyPr>
          <a:lstStyle>
            <a:lvl1pPr>
              <a:defRPr sz="1200" b="0"/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1" name="Text Placeholder 36">
            <a:extLst>
              <a:ext uri="{FF2B5EF4-FFF2-40B4-BE49-F238E27FC236}">
                <a16:creationId xmlns:a16="http://schemas.microsoft.com/office/drawing/2014/main" id="{E7BEC7A9-C74D-4140-9452-F05DFC50E03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617034" y="5105600"/>
            <a:ext cx="1731860" cy="600360"/>
          </a:xfrm>
        </p:spPr>
        <p:txBody>
          <a:bodyPr numCol="1" spcCol="360000">
            <a:normAutofit/>
          </a:bodyPr>
          <a:lstStyle>
            <a:lvl1pPr>
              <a:defRPr sz="1200" b="0"/>
            </a:lvl1pPr>
          </a:lstStyle>
          <a:p>
            <a:pPr lvl="0"/>
            <a:r>
              <a:rPr lang="en-US" dirty="0"/>
              <a:t>Click to edit text</a:t>
            </a:r>
          </a:p>
        </p:txBody>
      </p:sp>
      <p:pic>
        <p:nvPicPr>
          <p:cNvPr id="23" name="Picture 22" descr="A close up of a logo&#10;&#10;Description automatically generated">
            <a:extLst>
              <a:ext uri="{FF2B5EF4-FFF2-40B4-BE49-F238E27FC236}">
                <a16:creationId xmlns:a16="http://schemas.microsoft.com/office/drawing/2014/main" id="{72721D96-DA21-D64A-8E0D-44E771CD7B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853" y="6346378"/>
            <a:ext cx="1779680" cy="434972"/>
          </a:xfrm>
          <a:prstGeom prst="rect">
            <a:avLst/>
          </a:prstGeom>
        </p:spPr>
      </p:pic>
      <p:pic>
        <p:nvPicPr>
          <p:cNvPr id="31" name="Picture 30" descr="A close up of a sign&#10;&#10;Description automatically generated">
            <a:extLst>
              <a:ext uri="{FF2B5EF4-FFF2-40B4-BE49-F238E27FC236}">
                <a16:creationId xmlns:a16="http://schemas.microsoft.com/office/drawing/2014/main" id="{D16B636F-E0D1-5B47-B75A-601EF73DE2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33722" y="6346383"/>
            <a:ext cx="2038153" cy="30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0651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35" userDrawn="1">
          <p15:clr>
            <a:srgbClr val="FBAE40"/>
          </p15:clr>
        </p15:guide>
        <p15:guide id="2" orient="horz" pos="278" userDrawn="1">
          <p15:clr>
            <a:srgbClr val="FBAE40"/>
          </p15:clr>
        </p15:guide>
        <p15:guide id="3" orient="horz" pos="572" userDrawn="1">
          <p15:clr>
            <a:srgbClr val="FBAE40"/>
          </p15:clr>
        </p15:guide>
        <p15:guide id="4" orient="horz" pos="709" userDrawn="1">
          <p15:clr>
            <a:srgbClr val="FBAE40"/>
          </p15:clr>
        </p15:guide>
        <p15:guide id="5" orient="horz" pos="1071" userDrawn="1">
          <p15:clr>
            <a:srgbClr val="FBAE40"/>
          </p15:clr>
        </p15:guide>
        <p15:guide id="6" pos="1715" userDrawn="1">
          <p15:clr>
            <a:srgbClr val="FBAE40"/>
          </p15:clr>
        </p15:guide>
        <p15:guide id="7" pos="3120" userDrawn="1">
          <p15:clr>
            <a:srgbClr val="FBAE40"/>
          </p15:clr>
        </p15:guide>
        <p15:guide id="8" pos="2939" userDrawn="1">
          <p15:clr>
            <a:srgbClr val="FBAE40"/>
          </p15:clr>
        </p15:guide>
        <p15:guide id="9" pos="5796" userDrawn="1">
          <p15:clr>
            <a:srgbClr val="FBAE40"/>
          </p15:clr>
        </p15:guide>
        <p15:guide id="10" orient="horz" pos="370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FA76-2504-41CF-B048-B59B772408B9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A8316-8A81-477D-924B-47E9946ACD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3058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 with blue box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0093" y="455137"/>
            <a:ext cx="10273115" cy="440882"/>
          </a:xfrm>
        </p:spPr>
        <p:txBody>
          <a:bodyPr lIns="0" anchor="t" anchorCtr="0">
            <a:normAutofit/>
          </a:bodyPr>
          <a:lstStyle>
            <a:lvl1pPr marL="0" indent="0" algn="l">
              <a:tabLst/>
              <a:defRPr sz="2400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- 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50095" y="1124744"/>
            <a:ext cx="10273111" cy="549338"/>
          </a:xfrm>
        </p:spPr>
        <p:txBody>
          <a:bodyPr lIns="0" anchor="t" anchorCtr="0">
            <a:noAutofit/>
          </a:bodyPr>
          <a:lstStyle>
            <a:lvl1pPr marL="0" indent="0" algn="l">
              <a:buNone/>
              <a:defRPr sz="1600">
                <a:solidFill>
                  <a:schemeClr val="accent2"/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 dirty="0"/>
              <a:t>CLICK TO EDIT - REPORT SUBHEADING</a:t>
            </a:r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7A5B12F8-09F3-8C4F-A6B5-9A480F8B5A7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4724400" y="6356357"/>
            <a:ext cx="2743200" cy="365125"/>
          </a:xfrm>
        </p:spPr>
        <p:txBody>
          <a:bodyPr anchor="ctr" anchorCtr="0"/>
          <a:lstStyle>
            <a:lvl1pPr algn="ctr">
              <a:defRPr/>
            </a:lvl1pPr>
          </a:lstStyle>
          <a:p>
            <a:fld id="{76FB58F6-02FF-4B4D-A017-020D42C2146F}" type="slidenum">
              <a:rPr lang="en-GB" smtClean="0"/>
              <a:t>‹#›</a:t>
            </a:fld>
            <a:endParaRPr lang="en-GB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76D3A080-7D1D-314A-A66A-B0FA5E3274F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50093" y="5673949"/>
            <a:ext cx="10273115" cy="440882"/>
          </a:xfrm>
        </p:spPr>
        <p:txBody>
          <a:bodyPr numCol="2" spcCol="360000">
            <a:normAutofit/>
          </a:bodyPr>
          <a:lstStyle>
            <a:lvl1pPr>
              <a:defRPr sz="800" b="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E790D9E-EAFA-7A4C-85F6-56A814EDCD2D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4497987" y="1881189"/>
            <a:ext cx="3367759" cy="3560400"/>
          </a:xfrm>
          <a:solidFill>
            <a:schemeClr val="accent2"/>
          </a:solidFill>
        </p:spPr>
        <p:txBody>
          <a:bodyPr lIns="180000" tIns="180000" rIns="180000" bIns="180000"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 marL="136519" indent="-136519">
              <a:spcBef>
                <a:spcPts val="200"/>
              </a:spcBef>
              <a:tabLst/>
              <a:defRPr>
                <a:solidFill>
                  <a:schemeClr val="bg1"/>
                </a:solidFill>
              </a:defRPr>
            </a:lvl2pPr>
            <a:lvl3pPr marL="400031" indent="-133343">
              <a:spcBef>
                <a:spcPts val="200"/>
              </a:spcBef>
              <a:tabLst/>
              <a:defRPr>
                <a:solidFill>
                  <a:schemeClr val="bg1"/>
                </a:solidFill>
              </a:defRPr>
            </a:lvl3pPr>
            <a:lvl4pPr marL="761962" indent="-136519">
              <a:spcBef>
                <a:spcPts val="200"/>
              </a:spcBef>
              <a:tabLst/>
              <a:defRPr>
                <a:solidFill>
                  <a:schemeClr val="bg1"/>
                </a:solidFill>
              </a:defRPr>
            </a:lvl4pPr>
            <a:lvl5pPr marL="1161994" indent="-141280">
              <a:spcBef>
                <a:spcPts val="200"/>
              </a:spcBef>
              <a:tabLst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- FOCUS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C673DEE2-CA76-4F47-9568-B3B3B1BD01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853" y="6346378"/>
            <a:ext cx="1779680" cy="434972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7952689-DDD8-B448-BCE4-61E020F14EE3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1050094" y="1881189"/>
            <a:ext cx="3100753" cy="3561982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 marL="273037" indent="-126994">
              <a:spcBef>
                <a:spcPts val="200"/>
              </a:spcBef>
              <a:tabLst/>
              <a:defRPr/>
            </a:lvl2pPr>
            <a:lvl3pPr marL="496864" indent="-126994">
              <a:spcBef>
                <a:spcPts val="200"/>
              </a:spcBef>
              <a:tabLst/>
              <a:defRPr/>
            </a:lvl3pPr>
            <a:lvl4pPr marL="761962" indent="-136519">
              <a:spcBef>
                <a:spcPts val="200"/>
              </a:spcBef>
              <a:tabLst/>
              <a:defRPr/>
            </a:lvl4pPr>
            <a:lvl5pPr marL="985790" indent="-126994">
              <a:spcBef>
                <a:spcPts val="200"/>
              </a:spcBef>
              <a:tabLst/>
              <a:defRPr/>
            </a:lvl5pPr>
          </a:lstStyle>
          <a:p>
            <a:pPr lvl="0"/>
            <a:r>
              <a:rPr lang="en-US" dirty="0"/>
              <a:t>Click to edit Title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519CC37-21E1-8645-AEBE-9F70EBE5624C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8217668" y="1881189"/>
            <a:ext cx="3100753" cy="3561982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 marL="273037" indent="-126994">
              <a:spcBef>
                <a:spcPts val="200"/>
              </a:spcBef>
              <a:tabLst/>
              <a:defRPr/>
            </a:lvl2pPr>
            <a:lvl3pPr marL="496864" indent="-126994">
              <a:spcBef>
                <a:spcPts val="200"/>
              </a:spcBef>
              <a:tabLst/>
              <a:defRPr/>
            </a:lvl3pPr>
            <a:lvl4pPr marL="761962" indent="-136519">
              <a:spcBef>
                <a:spcPts val="200"/>
              </a:spcBef>
              <a:tabLst/>
              <a:defRPr/>
            </a:lvl4pPr>
            <a:lvl5pPr marL="985790" indent="-126994">
              <a:spcBef>
                <a:spcPts val="200"/>
              </a:spcBef>
              <a:tabLst/>
              <a:defRPr/>
            </a:lvl5pPr>
          </a:lstStyle>
          <a:p>
            <a:pPr lvl="0"/>
            <a:r>
              <a:rPr lang="en-US" dirty="0"/>
              <a:t>Click to edit Title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36CACD0C-3AF5-B648-919B-7DC3DE83B6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33722" y="6346383"/>
            <a:ext cx="2038153" cy="30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8307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35" userDrawn="1">
          <p15:clr>
            <a:srgbClr val="FBAE40"/>
          </p15:clr>
        </p15:guide>
        <p15:guide id="2" orient="horz" pos="278" userDrawn="1">
          <p15:clr>
            <a:srgbClr val="FBAE40"/>
          </p15:clr>
        </p15:guide>
        <p15:guide id="3" orient="horz" pos="572" userDrawn="1">
          <p15:clr>
            <a:srgbClr val="FBAE40"/>
          </p15:clr>
        </p15:guide>
        <p15:guide id="4" orient="horz" pos="709" userDrawn="1">
          <p15:clr>
            <a:srgbClr val="FBAE40"/>
          </p15:clr>
        </p15:guide>
        <p15:guide id="5" orient="horz" pos="1071" userDrawn="1">
          <p15:clr>
            <a:srgbClr val="FBAE40"/>
          </p15:clr>
        </p15:guide>
        <p15:guide id="6" orient="horz" pos="1185" userDrawn="1">
          <p15:clr>
            <a:srgbClr val="FBAE40"/>
          </p15:clr>
        </p15:guide>
        <p15:guide id="7" pos="3165" userDrawn="1">
          <p15:clr>
            <a:srgbClr val="FBAE40"/>
          </p15:clr>
        </p15:guide>
        <p15:guide id="8" pos="2123" userDrawn="1">
          <p15:clr>
            <a:srgbClr val="FBAE40"/>
          </p15:clr>
        </p15:guide>
        <p15:guide id="9" pos="4027" userDrawn="1">
          <p15:clr>
            <a:srgbClr val="FBAE40"/>
          </p15:clr>
        </p15:guide>
        <p15:guide id="10" pos="5796" userDrawn="1">
          <p15:clr>
            <a:srgbClr val="FBAE40"/>
          </p15:clr>
        </p15:guide>
        <p15:guide id="11" orient="horz" pos="3566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0093" y="455137"/>
            <a:ext cx="10273115" cy="440882"/>
          </a:xfrm>
        </p:spPr>
        <p:txBody>
          <a:bodyPr lIns="0" anchor="t" anchorCtr="0">
            <a:normAutofit/>
          </a:bodyPr>
          <a:lstStyle>
            <a:lvl1pPr marL="0" indent="0" algn="l">
              <a:tabLst/>
              <a:defRPr sz="2400"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- 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50095" y="1124744"/>
            <a:ext cx="10273111" cy="549338"/>
          </a:xfrm>
        </p:spPr>
        <p:txBody>
          <a:bodyPr lIns="0" anchor="t" anchorCtr="0">
            <a:noAutofit/>
          </a:bodyPr>
          <a:lstStyle>
            <a:lvl1pPr marL="0" indent="0" algn="l">
              <a:buNone/>
              <a:defRPr sz="1600">
                <a:solidFill>
                  <a:schemeClr val="accent2"/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 dirty="0"/>
              <a:t>CLICK TO EDIT - REPORT SUBHEADING</a:t>
            </a:r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7A5B12F8-09F3-8C4F-A6B5-9A480F8B5A7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4724400" y="6356357"/>
            <a:ext cx="2743200" cy="365125"/>
          </a:xfrm>
        </p:spPr>
        <p:txBody>
          <a:bodyPr anchor="ctr" anchorCtr="0"/>
          <a:lstStyle>
            <a:lvl1pPr algn="ctr">
              <a:defRPr/>
            </a:lvl1pPr>
          </a:lstStyle>
          <a:p>
            <a:fld id="{76FB58F6-02FF-4B4D-A017-020D42C2146F}" type="slidenum">
              <a:rPr lang="en-GB" smtClean="0"/>
              <a:t>‹#›</a:t>
            </a:fld>
            <a:endParaRPr lang="en-GB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76D3A080-7D1D-314A-A66A-B0FA5E3274F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50093" y="5673949"/>
            <a:ext cx="10273115" cy="440882"/>
          </a:xfrm>
        </p:spPr>
        <p:txBody>
          <a:bodyPr numCol="2" spcCol="360000">
            <a:normAutofit/>
          </a:bodyPr>
          <a:lstStyle>
            <a:lvl1pPr>
              <a:defRPr sz="800" b="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E73D877F-8E31-8341-AA0A-3215901576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853" y="6346378"/>
            <a:ext cx="1779680" cy="434972"/>
          </a:xfrm>
          <a:prstGeom prst="rect">
            <a:avLst/>
          </a:prstGeom>
        </p:spPr>
      </p:pic>
      <p:pic>
        <p:nvPicPr>
          <p:cNvPr id="17" name="Picture 16" descr="A close up of a sign&#10;&#10;Description automatically generated">
            <a:extLst>
              <a:ext uri="{FF2B5EF4-FFF2-40B4-BE49-F238E27FC236}">
                <a16:creationId xmlns:a16="http://schemas.microsoft.com/office/drawing/2014/main" id="{4F455197-DB7B-C64C-BD10-76D30F6CF7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33722" y="6346383"/>
            <a:ext cx="2038153" cy="307299"/>
          </a:xfrm>
          <a:prstGeom prst="rect">
            <a:avLst/>
          </a:prstGeo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DFAC095-3B26-544C-94CC-0FCB51041F3B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1050094" y="1881189"/>
            <a:ext cx="3100753" cy="3561982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 marL="273037" indent="-126994">
              <a:spcBef>
                <a:spcPts val="200"/>
              </a:spcBef>
              <a:tabLst/>
              <a:defRPr/>
            </a:lvl2pPr>
            <a:lvl3pPr marL="496864" indent="-126994">
              <a:spcBef>
                <a:spcPts val="200"/>
              </a:spcBef>
              <a:tabLst/>
              <a:defRPr/>
            </a:lvl3pPr>
            <a:lvl4pPr marL="761962" indent="-136519">
              <a:spcBef>
                <a:spcPts val="200"/>
              </a:spcBef>
              <a:tabLst/>
              <a:defRPr/>
            </a:lvl4pPr>
            <a:lvl5pPr marL="985790" indent="-126994">
              <a:spcBef>
                <a:spcPts val="200"/>
              </a:spcBef>
              <a:tabLst/>
              <a:defRPr/>
            </a:lvl5pPr>
          </a:lstStyle>
          <a:p>
            <a:pPr lvl="0"/>
            <a:r>
              <a:rPr lang="en-US" dirty="0"/>
              <a:t>Click to edit Title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67FC7C2-3BEA-094F-B27A-0AE395EC3218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8217668" y="1881189"/>
            <a:ext cx="3100753" cy="3561982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 marL="273037" indent="-126994">
              <a:spcBef>
                <a:spcPts val="200"/>
              </a:spcBef>
              <a:tabLst/>
              <a:defRPr/>
            </a:lvl2pPr>
            <a:lvl3pPr marL="496864" indent="-126994">
              <a:spcBef>
                <a:spcPts val="200"/>
              </a:spcBef>
              <a:tabLst/>
              <a:defRPr/>
            </a:lvl3pPr>
            <a:lvl4pPr marL="761962" indent="-136519">
              <a:spcBef>
                <a:spcPts val="200"/>
              </a:spcBef>
              <a:tabLst/>
              <a:defRPr/>
            </a:lvl4pPr>
            <a:lvl5pPr marL="985790" indent="-126994">
              <a:spcBef>
                <a:spcPts val="200"/>
              </a:spcBef>
              <a:tabLst/>
              <a:defRPr/>
            </a:lvl5pPr>
          </a:lstStyle>
          <a:p>
            <a:pPr lvl="0"/>
            <a:r>
              <a:rPr lang="en-US" dirty="0"/>
              <a:t>Click to edit Title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A4AB1FC-FA49-E54D-9BD1-C26374357B2E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4633550" y="1881189"/>
            <a:ext cx="3100753" cy="3561982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 marL="273037" indent="-126994">
              <a:spcBef>
                <a:spcPts val="200"/>
              </a:spcBef>
              <a:tabLst/>
              <a:defRPr/>
            </a:lvl2pPr>
            <a:lvl3pPr marL="496864" indent="-126994">
              <a:spcBef>
                <a:spcPts val="200"/>
              </a:spcBef>
              <a:tabLst/>
              <a:defRPr/>
            </a:lvl3pPr>
            <a:lvl4pPr marL="761962" indent="-136519">
              <a:spcBef>
                <a:spcPts val="200"/>
              </a:spcBef>
              <a:tabLst/>
              <a:defRPr/>
            </a:lvl4pPr>
            <a:lvl5pPr marL="985790" indent="-126994">
              <a:spcBef>
                <a:spcPts val="200"/>
              </a:spcBef>
              <a:tabLst/>
              <a:defRPr/>
            </a:lvl5pPr>
          </a:lstStyle>
          <a:p>
            <a:pPr lvl="0"/>
            <a:r>
              <a:rPr lang="en-US" dirty="0"/>
              <a:t>Click to edit Title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60673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35" userDrawn="1">
          <p15:clr>
            <a:srgbClr val="FBAE40"/>
          </p15:clr>
        </p15:guide>
        <p15:guide id="2" orient="horz" pos="278" userDrawn="1">
          <p15:clr>
            <a:srgbClr val="FBAE40"/>
          </p15:clr>
        </p15:guide>
        <p15:guide id="3" orient="horz" pos="572" userDrawn="1">
          <p15:clr>
            <a:srgbClr val="FBAE40"/>
          </p15:clr>
        </p15:guide>
        <p15:guide id="4" orient="horz" pos="709" userDrawn="1">
          <p15:clr>
            <a:srgbClr val="FBAE40"/>
          </p15:clr>
        </p15:guide>
        <p15:guide id="5" orient="horz" pos="1071" userDrawn="1">
          <p15:clr>
            <a:srgbClr val="FBAE40"/>
          </p15:clr>
        </p15:guide>
        <p15:guide id="6" orient="horz" pos="1185" userDrawn="1">
          <p15:clr>
            <a:srgbClr val="FBAE40"/>
          </p15:clr>
        </p15:guide>
        <p15:guide id="7" orient="horz" pos="3566" userDrawn="1">
          <p15:clr>
            <a:srgbClr val="FBAE40"/>
          </p15:clr>
        </p15:guide>
        <p15:guide id="8" pos="2123" userDrawn="1">
          <p15:clr>
            <a:srgbClr val="FBAE40"/>
          </p15:clr>
        </p15:guide>
        <p15:guide id="9" pos="3959" userDrawn="1">
          <p15:clr>
            <a:srgbClr val="FBAE40"/>
          </p15:clr>
        </p15:guide>
        <p15:guide id="10" pos="5796" userDrawn="1">
          <p15:clr>
            <a:srgbClr val="FBAE40"/>
          </p15:clr>
        </p15:guide>
        <p15:guide id="11" pos="3165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ck cover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6415413-DD02-214C-A321-6F50A5962B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855" y="6346378"/>
            <a:ext cx="1779676" cy="43497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E4DE15E-199C-714E-9462-59F4520B0C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8450" y="6346378"/>
            <a:ext cx="2008697" cy="310526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0D7B95BD-F8E3-9444-B5CB-86553F42A99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50094" y="455137"/>
            <a:ext cx="8929591" cy="756568"/>
          </a:xfrm>
        </p:spPr>
        <p:txBody>
          <a:bodyPr lIns="0" anchor="t" anchorCtr="0">
            <a:normAutofit/>
          </a:bodyPr>
          <a:lstStyle>
            <a:lvl1pPr marL="0" indent="0" algn="l">
              <a:tabLst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 err="1"/>
              <a:t>IfM</a:t>
            </a:r>
            <a:r>
              <a:rPr lang="en-GB" dirty="0"/>
              <a:t> EDUCATION AND  </a:t>
            </a:r>
            <a:br>
              <a:rPr lang="en-GB" dirty="0"/>
            </a:br>
            <a:r>
              <a:rPr lang="en-GB" dirty="0"/>
              <a:t>CONSULTANCY SERVICES (</a:t>
            </a:r>
            <a:r>
              <a:rPr lang="en-GB" dirty="0" err="1"/>
              <a:t>IfM</a:t>
            </a:r>
            <a:r>
              <a:rPr lang="en-GB" dirty="0"/>
              <a:t> ECS)</a:t>
            </a: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B4AE426B-9BF7-6E44-AF50-96A9DD320D9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50094" y="1440432"/>
            <a:ext cx="8936055" cy="1183027"/>
          </a:xfrm>
        </p:spPr>
        <p:txBody>
          <a:bodyPr lIns="0" anchor="t" anchorCtr="0">
            <a:noAutofit/>
          </a:bodyPr>
          <a:lstStyle>
            <a:lvl1pPr marL="0" indent="0" algn="l">
              <a:buNone/>
              <a:defRPr sz="1200" b="0">
                <a:solidFill>
                  <a:schemeClr val="bg1"/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GB" dirty="0" err="1"/>
              <a:t>IfM</a:t>
            </a:r>
            <a:r>
              <a:rPr lang="en-GB" dirty="0"/>
              <a:t> ECS is owned by the University of Cambridge and is the research dissemination arm of the Institute for Manufacturing (</a:t>
            </a:r>
            <a:r>
              <a:rPr lang="en-GB" dirty="0" err="1"/>
              <a:t>IfM</a:t>
            </a:r>
            <a:r>
              <a:rPr lang="en-GB" dirty="0"/>
              <a:t>), which is part of the Department of Engineering at the University of Cambridge. </a:t>
            </a:r>
          </a:p>
          <a:p>
            <a:r>
              <a:rPr lang="en-GB" dirty="0" err="1"/>
              <a:t>IfM</a:t>
            </a:r>
            <a:r>
              <a:rPr lang="en-GB" dirty="0"/>
              <a:t> ECS provides consultancy and executive and professional development – based on the new ideas and approaches developed at the </a:t>
            </a:r>
            <a:r>
              <a:rPr lang="en-GB" dirty="0" err="1"/>
              <a:t>IfM</a:t>
            </a:r>
            <a:r>
              <a:rPr lang="en-GB" dirty="0"/>
              <a:t> – to help policymakers and manufacturing and technology companies around the world create and capture value more effectively. Our profits are gifted to the University of Cambridge to fund future research.</a:t>
            </a:r>
            <a:endParaRPr lang="en-US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A57A241-BA8F-AE4E-A63A-8FF53FEA05B6}"/>
              </a:ext>
            </a:extLst>
          </p:cNvPr>
          <p:cNvSpPr txBox="1">
            <a:spLocks/>
          </p:cNvSpPr>
          <p:nvPr/>
        </p:nvSpPr>
        <p:spPr>
          <a:xfrm>
            <a:off x="1050094" y="5092761"/>
            <a:ext cx="8936055" cy="649627"/>
          </a:xfrm>
          <a:prstGeom prst="rect">
            <a:avLst/>
          </a:prstGeom>
        </p:spPr>
        <p:txBody>
          <a:bodyPr vert="horz" lIns="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200" b="0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sz="2000" kern="1200">
                <a:solidFill>
                  <a:srgbClr val="3C3C3B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sz="1800" kern="1200">
                <a:solidFill>
                  <a:srgbClr val="3C3C3B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sz="1600" kern="1200">
                <a:solidFill>
                  <a:srgbClr val="3C3C3B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tabLst/>
              <a:defRPr sz="1600" kern="1200">
                <a:solidFill>
                  <a:srgbClr val="3C3C3B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900" b="1" dirty="0" err="1"/>
              <a:t>IfM</a:t>
            </a:r>
            <a:r>
              <a:rPr lang="en-GB" sz="900" b="1" dirty="0"/>
              <a:t> Education and Consultancy Services Limited</a:t>
            </a:r>
          </a:p>
          <a:p>
            <a:r>
              <a:rPr lang="en-GB" sz="900" dirty="0"/>
              <a:t>Institute for Manufacturing, Department of Engineering, University of Cambridge, 17 Charles Babbage Road, Cambridge, CB3 OFS, UK</a:t>
            </a:r>
            <a:br>
              <a:rPr lang="en-GB" sz="900" dirty="0"/>
            </a:br>
            <a:r>
              <a:rPr lang="en-GB" sz="900" dirty="0"/>
              <a:t>+44 (0)1223 766141 | </a:t>
            </a:r>
            <a:r>
              <a:rPr lang="en-GB" sz="900" dirty="0" err="1"/>
              <a:t>ifm-enquiries@eng.cam.ac.uk</a:t>
            </a:r>
            <a:r>
              <a:rPr lang="en-GB" sz="900" dirty="0"/>
              <a:t> | </a:t>
            </a:r>
            <a:r>
              <a:rPr lang="en-GB" sz="900" dirty="0" err="1"/>
              <a:t>www.ifm.eng.cam.ac.uk</a:t>
            </a:r>
            <a:r>
              <a:rPr lang="en-GB" sz="900" dirty="0"/>
              <a:t>/</a:t>
            </a:r>
            <a:r>
              <a:rPr lang="en-GB" sz="900" dirty="0" err="1"/>
              <a:t>ifmecs</a:t>
            </a:r>
            <a:r>
              <a:rPr lang="en-GB" sz="900" dirty="0"/>
              <a:t> | </a:t>
            </a:r>
            <a:r>
              <a:rPr lang="en-GB" sz="900" dirty="0" err="1"/>
              <a:t>Twitter@IfMCambridge</a:t>
            </a:r>
            <a:r>
              <a:rPr lang="en-GB" sz="900" dirty="0"/>
              <a:t> | </a:t>
            </a:r>
            <a:r>
              <a:rPr lang="en-GB" sz="900" dirty="0" err="1"/>
              <a:t>youtube.com</a:t>
            </a:r>
            <a:r>
              <a:rPr lang="en-GB" sz="900" dirty="0"/>
              <a:t>/</a:t>
            </a:r>
            <a:r>
              <a:rPr lang="en-GB" sz="900" dirty="0" err="1"/>
              <a:t>ifmcambridge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7121094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78" userDrawn="1">
          <p15:clr>
            <a:srgbClr val="FBAE40"/>
          </p15:clr>
        </p15:guide>
        <p15:guide id="2" pos="263" userDrawn="1">
          <p15:clr>
            <a:srgbClr val="FBAE40"/>
          </p15:clr>
        </p15:guide>
        <p15:guide id="3" pos="535" userDrawn="1">
          <p15:clr>
            <a:srgbClr val="FBAE40"/>
          </p15:clr>
        </p15:guide>
        <p15:guide id="4" orient="horz" pos="890" userDrawn="1">
          <p15:clr>
            <a:srgbClr val="FBAE40"/>
          </p15:clr>
        </p15:guide>
        <p15:guide id="5" orient="horz" pos="3203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ack cover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6415413-DD02-214C-A321-6F50A5962B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855" y="6346378"/>
            <a:ext cx="1779676" cy="43497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E4DE15E-199C-714E-9462-59F4520B0C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8450" y="6346378"/>
            <a:ext cx="2008697" cy="310526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0D7B95BD-F8E3-9444-B5CB-86553F42A99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24694" y="2291688"/>
            <a:ext cx="2990167" cy="404179"/>
          </a:xfrm>
        </p:spPr>
        <p:txBody>
          <a:bodyPr lIns="0" anchor="t" anchorCtr="0">
            <a:normAutofit/>
          </a:bodyPr>
          <a:lstStyle>
            <a:lvl1pPr marL="0" indent="0" algn="l">
              <a:tabLst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THANK YOU.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3F412B3-5C4A-E14B-BD39-D606AE511FE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424692" y="3249618"/>
            <a:ext cx="2987093" cy="1676717"/>
          </a:xfrm>
        </p:spPr>
        <p:txBody>
          <a:bodyPr lIns="0" anchor="t" anchorCtr="0">
            <a:noAutofit/>
          </a:bodyPr>
          <a:lstStyle>
            <a:lvl1pPr marL="0" marR="0" indent="0" algn="l" defTabSz="914354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ClrTx/>
              <a:buSzTx/>
              <a:buFontTx/>
              <a:buNone/>
              <a:tabLst/>
              <a:defRPr sz="1200" b="0">
                <a:solidFill>
                  <a:schemeClr val="bg1"/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GB" sz="1200" b="1" dirty="0"/>
              <a:t>For questions please contact</a:t>
            </a:r>
          </a:p>
          <a:p>
            <a:r>
              <a:rPr lang="en-GB" sz="1200" dirty="0"/>
              <a:t>Name here</a:t>
            </a:r>
            <a:br>
              <a:rPr lang="en-US" sz="1200" dirty="0"/>
            </a:br>
            <a:r>
              <a:rPr lang="en-US" sz="1200" dirty="0"/>
              <a:t>t   number here</a:t>
            </a:r>
            <a:br>
              <a:rPr lang="en-US" sz="1200" dirty="0"/>
            </a:br>
            <a:r>
              <a:rPr lang="en-US" sz="1200" dirty="0"/>
              <a:t>e  email here</a:t>
            </a:r>
          </a:p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Name here</a:t>
            </a:r>
            <a:br>
              <a:rPr lang="en-US" sz="1200" dirty="0"/>
            </a:br>
            <a:r>
              <a:rPr lang="en-US" sz="1200" dirty="0"/>
              <a:t>t   number here</a:t>
            </a:r>
            <a:br>
              <a:rPr lang="en-US" sz="1200" dirty="0"/>
            </a:br>
            <a:r>
              <a:rPr lang="en-US" sz="1200" dirty="0"/>
              <a:t>e  email here</a:t>
            </a:r>
            <a:endParaRPr lang="en-GB" sz="1200" dirty="0"/>
          </a:p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7338264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7" userDrawn="1">
          <p15:clr>
            <a:srgbClr val="FBAE40"/>
          </p15:clr>
        </p15:guide>
        <p15:guide id="2" pos="263" userDrawn="1">
          <p15:clr>
            <a:srgbClr val="FBAE40"/>
          </p15:clr>
        </p15:guide>
        <p15:guide id="3" pos="716" userDrawn="1">
          <p15:clr>
            <a:srgbClr val="FBAE40"/>
          </p15:clr>
        </p15:guide>
        <p15:guide id="4" pos="225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FA76-2504-41CF-B048-B59B772408B9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A8316-8A81-477D-924B-47E9946ACD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479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FA76-2504-41CF-B048-B59B772408B9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A8316-8A81-477D-924B-47E9946ACD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1685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FA76-2504-41CF-B048-B59B772408B9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A8316-8A81-477D-924B-47E9946ACD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619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FA76-2504-41CF-B048-B59B772408B9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A8316-8A81-477D-924B-47E9946ACD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684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FA76-2504-41CF-B048-B59B772408B9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A8316-8A81-477D-924B-47E9946ACD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463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FA76-2504-41CF-B048-B59B772408B9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A8316-8A81-477D-924B-47E9946ACD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609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AFA76-2504-41CF-B048-B59B772408B9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A8316-8A81-477D-924B-47E9946ACD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7036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AFA76-2504-41CF-B048-B59B772408B9}" type="datetimeFigureOut">
              <a:rPr lang="en-GB" smtClean="0"/>
              <a:t>22/05/2020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A8316-8A81-477D-924B-47E9946ACD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57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2060853"/>
            <a:ext cx="10515600" cy="2099891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First level</a:t>
            </a:r>
          </a:p>
          <a:p>
            <a:pPr lvl="3"/>
            <a:r>
              <a:rPr lang="en-US" dirty="0"/>
              <a:t>Second level</a:t>
            </a:r>
          </a:p>
          <a:p>
            <a:pPr lvl="4"/>
            <a:r>
              <a:rPr lang="en-US" dirty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24400" y="635635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B58F6-02FF-4B4D-A017-020D42C2146F}" type="slidenum">
              <a:rPr lang="en-GB" smtClean="0"/>
              <a:t>‹#›</a:t>
            </a:fld>
            <a:endParaRPr lang="en-GB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F0D964D3-D665-CC4C-B94B-D8231ED9E2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1" y="494117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428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2600" kern="1200">
          <a:solidFill>
            <a:srgbClr val="3C3C3B"/>
          </a:solidFill>
          <a:latin typeface="+mj-lt"/>
          <a:ea typeface="+mj-ea"/>
          <a:cs typeface="+mj-cs"/>
        </a:defRPr>
      </a:lvl1pPr>
    </p:titleStyle>
    <p:bodyStyle>
      <a:lvl1pPr marL="0" indent="0" algn="l" defTabSz="914354" rtl="0" eaLnBrk="1" latinLnBrk="0" hangingPunct="1">
        <a:lnSpc>
          <a:spcPct val="90000"/>
        </a:lnSpc>
        <a:spcBef>
          <a:spcPts val="1000"/>
        </a:spcBef>
        <a:buFontTx/>
        <a:buNone/>
        <a:defRPr sz="1600" b="1" i="0" kern="1200">
          <a:solidFill>
            <a:srgbClr val="3C3C3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73037" indent="-126994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200" kern="1200">
          <a:solidFill>
            <a:srgbClr val="3C3C3B"/>
          </a:solidFill>
          <a:latin typeface="+mn-lt"/>
          <a:ea typeface="+mn-ea"/>
          <a:cs typeface="+mn-cs"/>
        </a:defRPr>
      </a:lvl2pPr>
      <a:lvl3pPr marL="496864" indent="-230177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200" kern="1200">
          <a:solidFill>
            <a:srgbClr val="3C3C3B"/>
          </a:solidFill>
          <a:latin typeface="+mn-lt"/>
          <a:ea typeface="+mn-ea"/>
          <a:cs typeface="+mn-cs"/>
        </a:defRPr>
      </a:lvl3pPr>
      <a:lvl4pPr marL="761962" indent="-13651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1000" kern="1200">
          <a:solidFill>
            <a:srgbClr val="3C3C3B"/>
          </a:solidFill>
          <a:latin typeface="+mn-lt"/>
          <a:ea typeface="+mn-ea"/>
          <a:cs typeface="+mn-cs"/>
        </a:defRPr>
      </a:lvl4pPr>
      <a:lvl5pPr marL="1161994" indent="-141280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/>
        <a:defRPr sz="800" kern="1200">
          <a:solidFill>
            <a:srgbClr val="3C3C3B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Make-or-Buy Supporting Slides</a:t>
            </a:r>
          </a:p>
        </p:txBody>
      </p:sp>
    </p:spTree>
    <p:extLst>
      <p:ext uri="{BB962C8B-B14F-4D97-AF65-F5344CB8AC3E}">
        <p14:creationId xmlns:p14="http://schemas.microsoft.com/office/powerpoint/2010/main" val="2290097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1321314"/>
              </p:ext>
            </p:extLst>
          </p:nvPr>
        </p:nvGraphicFramePr>
        <p:xfrm>
          <a:off x="325542" y="1212928"/>
          <a:ext cx="11616169" cy="4811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8643">
                  <a:extLst>
                    <a:ext uri="{9D8B030D-6E8A-4147-A177-3AD203B41FA5}">
                      <a16:colId xmlns:a16="http://schemas.microsoft.com/office/drawing/2014/main" val="219821514"/>
                    </a:ext>
                  </a:extLst>
                </a:gridCol>
                <a:gridCol w="2362473">
                  <a:extLst>
                    <a:ext uri="{9D8B030D-6E8A-4147-A177-3AD203B41FA5}">
                      <a16:colId xmlns:a16="http://schemas.microsoft.com/office/drawing/2014/main" val="755972636"/>
                    </a:ext>
                  </a:extLst>
                </a:gridCol>
                <a:gridCol w="1204547">
                  <a:extLst>
                    <a:ext uri="{9D8B030D-6E8A-4147-A177-3AD203B41FA5}">
                      <a16:colId xmlns:a16="http://schemas.microsoft.com/office/drawing/2014/main" val="3939730278"/>
                    </a:ext>
                  </a:extLst>
                </a:gridCol>
                <a:gridCol w="1099038">
                  <a:extLst>
                    <a:ext uri="{9D8B030D-6E8A-4147-A177-3AD203B41FA5}">
                      <a16:colId xmlns:a16="http://schemas.microsoft.com/office/drawing/2014/main" val="3323414304"/>
                    </a:ext>
                  </a:extLst>
                </a:gridCol>
                <a:gridCol w="1134208">
                  <a:extLst>
                    <a:ext uri="{9D8B030D-6E8A-4147-A177-3AD203B41FA5}">
                      <a16:colId xmlns:a16="http://schemas.microsoft.com/office/drawing/2014/main" val="2216294705"/>
                    </a:ext>
                  </a:extLst>
                </a:gridCol>
                <a:gridCol w="1111723">
                  <a:extLst>
                    <a:ext uri="{9D8B030D-6E8A-4147-A177-3AD203B41FA5}">
                      <a16:colId xmlns:a16="http://schemas.microsoft.com/office/drawing/2014/main" val="1600213675"/>
                    </a:ext>
                  </a:extLst>
                </a:gridCol>
                <a:gridCol w="1082493">
                  <a:extLst>
                    <a:ext uri="{9D8B030D-6E8A-4147-A177-3AD203B41FA5}">
                      <a16:colId xmlns:a16="http://schemas.microsoft.com/office/drawing/2014/main" val="2488304034"/>
                    </a:ext>
                  </a:extLst>
                </a:gridCol>
                <a:gridCol w="1393044">
                  <a:extLst>
                    <a:ext uri="{9D8B030D-6E8A-4147-A177-3AD203B41FA5}">
                      <a16:colId xmlns:a16="http://schemas.microsoft.com/office/drawing/2014/main" val="3977876369"/>
                    </a:ext>
                  </a:extLst>
                </a:gridCol>
              </a:tblGrid>
              <a:tr h="827875">
                <a:tc gridSpan="2">
                  <a:txBody>
                    <a:bodyPr/>
                    <a:lstStyle/>
                    <a:p>
                      <a:r>
                        <a:rPr lang="en-GB" dirty="0"/>
                        <a:t>PRODUCT</a:t>
                      </a:r>
                      <a:r>
                        <a:rPr lang="en-GB" baseline="0" dirty="0"/>
                        <a:t> NAME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Weighting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aseline="0" dirty="0"/>
                        <a:t>Item A</a:t>
                      </a:r>
                    </a:p>
                    <a:p>
                      <a:pPr algn="ctr"/>
                      <a:r>
                        <a:rPr lang="en-GB" sz="1600" baseline="0" dirty="0"/>
                        <a:t>scores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Item A</a:t>
                      </a:r>
                    </a:p>
                    <a:p>
                      <a:pPr algn="ctr"/>
                      <a:r>
                        <a:rPr lang="en-GB" sz="1600" dirty="0"/>
                        <a:t>weighted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Item</a:t>
                      </a:r>
                      <a:r>
                        <a:rPr lang="en-GB" sz="1600" baseline="0" dirty="0"/>
                        <a:t> B</a:t>
                      </a:r>
                    </a:p>
                    <a:p>
                      <a:pPr algn="ctr"/>
                      <a:r>
                        <a:rPr lang="en-GB" sz="1600" dirty="0"/>
                        <a:t>scores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Item B </a:t>
                      </a:r>
                      <a:r>
                        <a:rPr lang="en-GB" sz="1600" baseline="0" dirty="0"/>
                        <a:t>weighted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Further components ……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605854"/>
                  </a:ext>
                </a:extLst>
              </a:tr>
              <a:tr h="373055">
                <a:tc rowSpan="3">
                  <a:txBody>
                    <a:bodyPr/>
                    <a:lstStyle/>
                    <a:p>
                      <a:pPr algn="l"/>
                      <a:r>
                        <a:rPr lang="en-GB" b="1" dirty="0"/>
                        <a:t>Customer</a:t>
                      </a:r>
                      <a:r>
                        <a:rPr lang="en-GB" b="1" baseline="0" dirty="0"/>
                        <a:t> value</a:t>
                      </a:r>
                      <a:endParaRPr lang="en-GB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Criteria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/>
                        <a:t>……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9403648"/>
                  </a:ext>
                </a:extLst>
              </a:tr>
              <a:tr h="373055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Criteria</a:t>
                      </a:r>
                      <a:r>
                        <a:rPr lang="en-GB" sz="1600" baseline="0" dirty="0"/>
                        <a:t> B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/>
                        <a:t>……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5045942"/>
                  </a:ext>
                </a:extLst>
              </a:tr>
              <a:tr h="373055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Criteria C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/>
                        <a:t>……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3977386"/>
                  </a:ext>
                </a:extLst>
              </a:tr>
              <a:tr h="373055">
                <a:tc rowSpan="3">
                  <a:txBody>
                    <a:bodyPr/>
                    <a:lstStyle/>
                    <a:p>
                      <a:pPr algn="l"/>
                      <a:r>
                        <a:rPr lang="en-GB" b="1" dirty="0"/>
                        <a:t>Profit generation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Criteria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/>
                        <a:t>……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9090221"/>
                  </a:ext>
                </a:extLst>
              </a:tr>
              <a:tr h="373055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Criteria</a:t>
                      </a:r>
                      <a:r>
                        <a:rPr lang="en-GB" sz="1600" baseline="0" dirty="0"/>
                        <a:t> B</a:t>
                      </a:r>
                      <a:endParaRPr lang="en-GB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/>
                        <a:t>……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4279246"/>
                  </a:ext>
                </a:extLst>
              </a:tr>
              <a:tr h="373055">
                <a:tc vMerge="1">
                  <a:txBody>
                    <a:bodyPr/>
                    <a:lstStyle/>
                    <a:p>
                      <a:pPr algn="l"/>
                      <a:endParaRPr lang="en-GB" b="1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Criteria C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5532929"/>
                  </a:ext>
                </a:extLst>
              </a:tr>
              <a:tr h="373055">
                <a:tc rowSpan="3">
                  <a:txBody>
                    <a:bodyPr/>
                    <a:lstStyle/>
                    <a:p>
                      <a:pPr algn="l"/>
                      <a:r>
                        <a:rPr lang="en-GB" b="1" dirty="0"/>
                        <a:t>Intellectual capital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Criteria A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/>
                        <a:t>……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0233665"/>
                  </a:ext>
                </a:extLst>
              </a:tr>
              <a:tr h="373055">
                <a:tc vMerge="1">
                  <a:txBody>
                    <a:bodyPr/>
                    <a:lstStyle/>
                    <a:p>
                      <a:pPr algn="l"/>
                      <a:endParaRPr lang="en-GB" b="1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Criteria</a:t>
                      </a:r>
                      <a:r>
                        <a:rPr lang="en-GB" sz="1600" baseline="0" dirty="0"/>
                        <a:t> B</a:t>
                      </a:r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44833"/>
                  </a:ext>
                </a:extLst>
              </a:tr>
              <a:tr h="373055">
                <a:tc vMerge="1">
                  <a:txBody>
                    <a:bodyPr/>
                    <a:lstStyle/>
                    <a:p>
                      <a:pPr algn="l"/>
                      <a:endParaRPr lang="en-GB" b="1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Criteria C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19834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endParaRPr lang="en-GB" sz="100" b="1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4355746"/>
                  </a:ext>
                </a:extLst>
              </a:tr>
              <a:tr h="373055">
                <a:tc>
                  <a:txBody>
                    <a:bodyPr/>
                    <a:lstStyle/>
                    <a:p>
                      <a:pPr algn="l"/>
                      <a:r>
                        <a:rPr lang="en-GB" b="1" dirty="0"/>
                        <a:t>Total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b="1" dirty="0"/>
                        <a:t>100%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b="1" dirty="0"/>
                        <a:t>……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16493327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Strategic importance criteria</a:t>
            </a:r>
          </a:p>
        </p:txBody>
      </p:sp>
    </p:spTree>
    <p:extLst>
      <p:ext uri="{BB962C8B-B14F-4D97-AF65-F5344CB8AC3E}">
        <p14:creationId xmlns:p14="http://schemas.microsoft.com/office/powerpoint/2010/main" val="2300131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Examples of strategic importance criteria for other products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826169"/>
              </p:ext>
            </p:extLst>
          </p:nvPr>
        </p:nvGraphicFramePr>
        <p:xfrm>
          <a:off x="562708" y="1011111"/>
          <a:ext cx="10902462" cy="5226093"/>
        </p:xfrm>
        <a:graphic>
          <a:graphicData uri="http://schemas.openxmlformats.org/drawingml/2006/table">
            <a:tbl>
              <a:tblPr/>
              <a:tblGrid>
                <a:gridCol w="1259491">
                  <a:extLst>
                    <a:ext uri="{9D8B030D-6E8A-4147-A177-3AD203B41FA5}">
                      <a16:colId xmlns:a16="http://schemas.microsoft.com/office/drawing/2014/main" val="399982796"/>
                    </a:ext>
                  </a:extLst>
                </a:gridCol>
                <a:gridCol w="2696095">
                  <a:extLst>
                    <a:ext uri="{9D8B030D-6E8A-4147-A177-3AD203B41FA5}">
                      <a16:colId xmlns:a16="http://schemas.microsoft.com/office/drawing/2014/main" val="128750656"/>
                    </a:ext>
                  </a:extLst>
                </a:gridCol>
                <a:gridCol w="639584">
                  <a:extLst>
                    <a:ext uri="{9D8B030D-6E8A-4147-A177-3AD203B41FA5}">
                      <a16:colId xmlns:a16="http://schemas.microsoft.com/office/drawing/2014/main" val="2497428915"/>
                    </a:ext>
                  </a:extLst>
                </a:gridCol>
                <a:gridCol w="2686257">
                  <a:extLst>
                    <a:ext uri="{9D8B030D-6E8A-4147-A177-3AD203B41FA5}">
                      <a16:colId xmlns:a16="http://schemas.microsoft.com/office/drawing/2014/main" val="1219471523"/>
                    </a:ext>
                  </a:extLst>
                </a:gridCol>
                <a:gridCol w="551028">
                  <a:extLst>
                    <a:ext uri="{9D8B030D-6E8A-4147-A177-3AD203B41FA5}">
                      <a16:colId xmlns:a16="http://schemas.microsoft.com/office/drawing/2014/main" val="2150355859"/>
                    </a:ext>
                  </a:extLst>
                </a:gridCol>
                <a:gridCol w="2518979">
                  <a:extLst>
                    <a:ext uri="{9D8B030D-6E8A-4147-A177-3AD203B41FA5}">
                      <a16:colId xmlns:a16="http://schemas.microsoft.com/office/drawing/2014/main" val="3681551342"/>
                    </a:ext>
                  </a:extLst>
                </a:gridCol>
                <a:gridCol w="551028">
                  <a:extLst>
                    <a:ext uri="{9D8B030D-6E8A-4147-A177-3AD203B41FA5}">
                      <a16:colId xmlns:a16="http://schemas.microsoft.com/office/drawing/2014/main" val="330181073"/>
                    </a:ext>
                  </a:extLst>
                </a:gridCol>
              </a:tblGrid>
              <a:tr h="193559">
                <a:tc>
                  <a:txBody>
                    <a:bodyPr/>
                    <a:lstStyle/>
                    <a:p>
                      <a:pPr algn="l" fontAlgn="ctr"/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effectLst/>
                          <a:latin typeface="Arial" panose="020B0604020202020204" pitchFamily="34" charset="0"/>
                        </a:rPr>
                        <a:t>PUMPS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effectLst/>
                          <a:latin typeface="Arial" panose="020B0604020202020204" pitchFamily="34" charset="0"/>
                        </a:rPr>
                        <a:t>LARGE VEHICLES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effectLst/>
                          <a:latin typeface="Arial" panose="020B0604020202020204" pitchFamily="34" charset="0"/>
                        </a:rPr>
                        <a:t>PACKAGING MATERIALS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79068"/>
                  </a:ext>
                </a:extLst>
              </a:tr>
              <a:tr h="193559">
                <a:tc rowSpan="5"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effectLst/>
                          <a:latin typeface="Arial" panose="020B0604020202020204" pitchFamily="34" charset="0"/>
                        </a:rPr>
                        <a:t>CUSTOMER VALUE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Quality &amp; reliability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Product integrity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Application performance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2948080"/>
                  </a:ext>
                </a:extLst>
              </a:tr>
              <a:tr h="1935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Energy efficiency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Sales differentiator present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Provides value to Retailer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414732"/>
                  </a:ext>
                </a:extLst>
              </a:tr>
              <a:tr h="1935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 dirty="0">
                          <a:effectLst/>
                          <a:latin typeface="Arial" panose="020B0604020202020204" pitchFamily="34" charset="0"/>
                        </a:rPr>
                        <a:t>Flexible for customisation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Sales differentiator future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Provides value to Distributor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5286783"/>
                  </a:ext>
                </a:extLst>
              </a:tr>
              <a:tr h="1935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Emerging technologies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Consumer differentiator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111153"/>
                  </a:ext>
                </a:extLst>
              </a:tr>
              <a:tr h="1935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Customisable features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Customisation enabler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9311387"/>
                  </a:ext>
                </a:extLst>
              </a:tr>
              <a:tr h="193559">
                <a:tc rowSpan="4"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effectLst/>
                          <a:latin typeface="Arial" panose="020B0604020202020204" pitchFamily="34" charset="0"/>
                        </a:rPr>
                        <a:t>PROFIT GENERATOR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Direct profit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Aftermarket profit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Product line profit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13.3%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0006673"/>
                  </a:ext>
                </a:extLst>
              </a:tr>
              <a:tr h="1935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Aftermarket profit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External market opportunity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Enables total solution profit 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13.3%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7331688"/>
                  </a:ext>
                </a:extLst>
              </a:tr>
              <a:tr h="1935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Process is source of profit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13.3%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3891661"/>
                  </a:ext>
                </a:extLst>
              </a:tr>
              <a:tr h="1935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4497502"/>
                  </a:ext>
                </a:extLst>
              </a:tr>
              <a:tr h="19355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effectLst/>
                          <a:latin typeface="Arial" panose="020B0604020202020204" pitchFamily="34" charset="0"/>
                        </a:rPr>
                        <a:t>INTELLECTUAL CAPITAL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Unique product/process capability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Patented designs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Patented process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7031974"/>
                  </a:ext>
                </a:extLst>
              </a:tr>
              <a:tr h="1935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Unique know-how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Process technology leadership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2.5%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1868102"/>
                  </a:ext>
                </a:extLst>
              </a:tr>
              <a:tr h="1935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New production technology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Process barrier to entry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2.5%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8435912"/>
                  </a:ext>
                </a:extLst>
              </a:tr>
              <a:tr h="193559">
                <a:tc>
                  <a:txBody>
                    <a:bodyPr/>
                    <a:lstStyle/>
                    <a:p>
                      <a:pPr algn="l" fontAlgn="ctr"/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0" marR="3840" marT="384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0" marR="3840" marT="384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0" marR="3840" marT="384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0" marR="3840" marT="384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0" marR="3840" marT="384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0" marR="3840" marT="384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0" marR="3840" marT="384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1267881"/>
                  </a:ext>
                </a:extLst>
              </a:tr>
              <a:tr h="193559">
                <a:tc>
                  <a:txBody>
                    <a:bodyPr/>
                    <a:lstStyle/>
                    <a:p>
                      <a:pPr algn="l" fontAlgn="ctr"/>
                      <a:endParaRPr lang="en-GB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effectLst/>
                          <a:latin typeface="Arial" panose="020B0604020202020204" pitchFamily="34" charset="0"/>
                        </a:rPr>
                        <a:t>FOOD MACHINERY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effectLst/>
                          <a:latin typeface="Arial" panose="020B0604020202020204" pitchFamily="34" charset="0"/>
                        </a:rPr>
                        <a:t>TRANSPORTATION SERVICES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effectLst/>
                          <a:latin typeface="Arial" panose="020B0604020202020204" pitchFamily="34" charset="0"/>
                        </a:rPr>
                        <a:t>SPECIALITY CHEMICALS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7045080"/>
                  </a:ext>
                </a:extLst>
              </a:tr>
              <a:tr h="193559">
                <a:tc rowSpan="5"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effectLst/>
                          <a:latin typeface="Arial" panose="020B0604020202020204" pitchFamily="34" charset="0"/>
                        </a:rPr>
                        <a:t>CUSTOMER VALUE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Application differentiation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Operating Reliability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13.3%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Application differentiation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6526928"/>
                  </a:ext>
                </a:extLst>
              </a:tr>
              <a:tr h="1935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Product integrity/reliability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Functional/Aesthetic Upgrade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13.3%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EHS assurance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5013220"/>
                  </a:ext>
                </a:extLst>
              </a:tr>
              <a:tr h="1935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Customisation enabler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Responsive Cycle Times 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13.3%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Qualification advantage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4547832"/>
                  </a:ext>
                </a:extLst>
              </a:tr>
              <a:tr h="1935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Responsiveness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Customisation / responsiveness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5364874"/>
                  </a:ext>
                </a:extLst>
              </a:tr>
              <a:tr h="1935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7411256"/>
                  </a:ext>
                </a:extLst>
              </a:tr>
              <a:tr h="193559">
                <a:tc rowSpan="4"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effectLst/>
                          <a:latin typeface="Arial" panose="020B0604020202020204" pitchFamily="34" charset="0"/>
                        </a:rPr>
                        <a:t>PROFIT GENERATOR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New machine profit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Direct Contract Profit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Direct profit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1355287"/>
                  </a:ext>
                </a:extLst>
              </a:tr>
              <a:tr h="1935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Pricing flexibility enabler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Supports Other Services Profits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Supports other sales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6571373"/>
                  </a:ext>
                </a:extLst>
              </a:tr>
              <a:tr h="1935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OEM &amp; licensee profit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Supports External Profits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0455238"/>
                  </a:ext>
                </a:extLst>
              </a:tr>
              <a:tr h="1935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Spares/service profit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2561692"/>
                  </a:ext>
                </a:extLst>
              </a:tr>
              <a:tr h="19355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effectLst/>
                          <a:latin typeface="Arial" panose="020B0604020202020204" pitchFamily="34" charset="0"/>
                        </a:rPr>
                        <a:t>INTELLECTUAL CAPITAL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Unique product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Unique Product/Process Capability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20%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Unique product/process IP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10%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5754682"/>
                  </a:ext>
                </a:extLst>
              </a:tr>
              <a:tr h="1935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Unique manufacturing process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5%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9065619"/>
                  </a:ext>
                </a:extLst>
              </a:tr>
              <a:tr h="1935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3840" marR="3840" marT="384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5390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9981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1649857"/>
              </p:ext>
            </p:extLst>
          </p:nvPr>
        </p:nvGraphicFramePr>
        <p:xfrm>
          <a:off x="518747" y="1686657"/>
          <a:ext cx="10752991" cy="288032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74422">
                  <a:extLst>
                    <a:ext uri="{9D8B030D-6E8A-4147-A177-3AD203B41FA5}">
                      <a16:colId xmlns:a16="http://schemas.microsoft.com/office/drawing/2014/main" val="219821514"/>
                    </a:ext>
                  </a:extLst>
                </a:gridCol>
                <a:gridCol w="1208493">
                  <a:extLst>
                    <a:ext uri="{9D8B030D-6E8A-4147-A177-3AD203B41FA5}">
                      <a16:colId xmlns:a16="http://schemas.microsoft.com/office/drawing/2014/main" val="3939730278"/>
                    </a:ext>
                  </a:extLst>
                </a:gridCol>
                <a:gridCol w="1336430">
                  <a:extLst>
                    <a:ext uri="{9D8B030D-6E8A-4147-A177-3AD203B41FA5}">
                      <a16:colId xmlns:a16="http://schemas.microsoft.com/office/drawing/2014/main" val="3323414304"/>
                    </a:ext>
                  </a:extLst>
                </a:gridCol>
                <a:gridCol w="1318846">
                  <a:extLst>
                    <a:ext uri="{9D8B030D-6E8A-4147-A177-3AD203B41FA5}">
                      <a16:colId xmlns:a16="http://schemas.microsoft.com/office/drawing/2014/main" val="221629470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488304034"/>
                    </a:ext>
                  </a:extLst>
                </a:gridCol>
                <a:gridCol w="1336431">
                  <a:extLst>
                    <a:ext uri="{9D8B030D-6E8A-4147-A177-3AD203B41FA5}">
                      <a16:colId xmlns:a16="http://schemas.microsoft.com/office/drawing/2014/main" val="3977876369"/>
                    </a:ext>
                  </a:extLst>
                </a:gridCol>
                <a:gridCol w="1406769">
                  <a:extLst>
                    <a:ext uri="{9D8B030D-6E8A-4147-A177-3AD203B41FA5}">
                      <a16:colId xmlns:a16="http://schemas.microsoft.com/office/drawing/2014/main" val="2083778815"/>
                    </a:ext>
                  </a:extLst>
                </a:gridCol>
              </a:tblGrid>
              <a:tr h="854320">
                <a:tc>
                  <a:txBody>
                    <a:bodyPr/>
                    <a:lstStyle/>
                    <a:p>
                      <a:r>
                        <a:rPr lang="en-GB" dirty="0"/>
                        <a:t>Shower pump example</a:t>
                      </a:r>
                    </a:p>
                    <a:p>
                      <a:r>
                        <a:rPr lang="en-GB" dirty="0"/>
                        <a:t>Component: Filter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Weighting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Item</a:t>
                      </a:r>
                      <a:r>
                        <a:rPr lang="en-GB" sz="1600" baseline="0" dirty="0"/>
                        <a:t> A</a:t>
                      </a:r>
                    </a:p>
                    <a:p>
                      <a:pPr algn="ctr"/>
                      <a:r>
                        <a:rPr lang="en-GB" sz="1600" dirty="0"/>
                        <a:t>scores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Item</a:t>
                      </a:r>
                      <a:r>
                        <a:rPr lang="en-GB" sz="1600" baseline="0" dirty="0"/>
                        <a:t> A</a:t>
                      </a:r>
                      <a:r>
                        <a:rPr lang="en-GB" sz="1600" dirty="0"/>
                        <a:t> weighted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Item B</a:t>
                      </a:r>
                      <a:r>
                        <a:rPr lang="en-GB" sz="1600" baseline="0" dirty="0"/>
                        <a:t> </a:t>
                      </a:r>
                      <a:r>
                        <a:rPr lang="en-GB" sz="1600" dirty="0"/>
                        <a:t>scores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aseline="0" dirty="0"/>
                        <a:t>Item B weighted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Further components ……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605854"/>
                  </a:ext>
                </a:extLst>
              </a:tr>
              <a:tr h="373055">
                <a:tc>
                  <a:txBody>
                    <a:bodyPr/>
                    <a:lstStyle/>
                    <a:p>
                      <a:pPr algn="l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Quality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40%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9403648"/>
                  </a:ext>
                </a:extLst>
              </a:tr>
              <a:tr h="373055">
                <a:tc>
                  <a:txBody>
                    <a:bodyPr/>
                    <a:lstStyle/>
                    <a:p>
                      <a:pPr algn="l"/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Cost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30%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5045942"/>
                  </a:ext>
                </a:extLst>
              </a:tr>
              <a:tr h="373055">
                <a:tc>
                  <a:txBody>
                    <a:bodyPr/>
                    <a:lstStyle/>
                    <a:p>
                      <a:pPr algn="l"/>
                      <a:r>
                        <a:rPr lang="en-GB" b="1" dirty="0"/>
                        <a:t>Delivery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/>
                        <a:t>20%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977386"/>
                  </a:ext>
                </a:extLst>
              </a:tr>
              <a:tr h="373055">
                <a:tc>
                  <a:txBody>
                    <a:bodyPr/>
                    <a:lstStyle/>
                    <a:p>
                      <a:pPr algn="l"/>
                      <a:r>
                        <a:rPr lang="en-GB" b="1" dirty="0"/>
                        <a:t>Innovation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dirty="0"/>
                        <a:t>10%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090221"/>
                  </a:ext>
                </a:extLst>
              </a:tr>
              <a:tr h="160734">
                <a:tc>
                  <a:txBody>
                    <a:bodyPr/>
                    <a:lstStyle/>
                    <a:p>
                      <a:pPr algn="l"/>
                      <a:endParaRPr lang="en-GB" sz="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GB" sz="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GB" sz="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GB" sz="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GB" sz="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3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GB" sz="3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04279246"/>
                  </a:ext>
                </a:extLst>
              </a:tr>
              <a:tr h="373055">
                <a:tc>
                  <a:txBody>
                    <a:bodyPr/>
                    <a:lstStyle/>
                    <a:p>
                      <a:pPr algn="l"/>
                      <a:r>
                        <a:rPr lang="en-GB" b="1" dirty="0"/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600" b="1" dirty="0"/>
                        <a:t>100%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GB" sz="16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en-GB" sz="16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0233665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Supplier effectiveness criteria</a:t>
            </a:r>
          </a:p>
        </p:txBody>
      </p:sp>
    </p:spTree>
    <p:extLst>
      <p:ext uri="{BB962C8B-B14F-4D97-AF65-F5344CB8AC3E}">
        <p14:creationId xmlns:p14="http://schemas.microsoft.com/office/powerpoint/2010/main" val="3236113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4687848"/>
              </p:ext>
            </p:extLst>
          </p:nvPr>
        </p:nvGraphicFramePr>
        <p:xfrm>
          <a:off x="486809" y="1802189"/>
          <a:ext cx="11447585" cy="2999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0480">
                  <a:extLst>
                    <a:ext uri="{9D8B030D-6E8A-4147-A177-3AD203B41FA5}">
                      <a16:colId xmlns:a16="http://schemas.microsoft.com/office/drawing/2014/main" val="587042286"/>
                    </a:ext>
                  </a:extLst>
                </a:gridCol>
                <a:gridCol w="2372959">
                  <a:extLst>
                    <a:ext uri="{9D8B030D-6E8A-4147-A177-3AD203B41FA5}">
                      <a16:colId xmlns:a16="http://schemas.microsoft.com/office/drawing/2014/main" val="3575719631"/>
                    </a:ext>
                  </a:extLst>
                </a:gridCol>
                <a:gridCol w="1499616">
                  <a:extLst>
                    <a:ext uri="{9D8B030D-6E8A-4147-A177-3AD203B41FA5}">
                      <a16:colId xmlns:a16="http://schemas.microsoft.com/office/drawing/2014/main" val="1438388475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3791615954"/>
                    </a:ext>
                  </a:extLst>
                </a:gridCol>
                <a:gridCol w="1435608">
                  <a:extLst>
                    <a:ext uri="{9D8B030D-6E8A-4147-A177-3AD203B41FA5}">
                      <a16:colId xmlns:a16="http://schemas.microsoft.com/office/drawing/2014/main" val="4086224410"/>
                    </a:ext>
                  </a:extLst>
                </a:gridCol>
                <a:gridCol w="1591056">
                  <a:extLst>
                    <a:ext uri="{9D8B030D-6E8A-4147-A177-3AD203B41FA5}">
                      <a16:colId xmlns:a16="http://schemas.microsoft.com/office/drawing/2014/main" val="2680125465"/>
                    </a:ext>
                  </a:extLst>
                </a:gridCol>
                <a:gridCol w="1583386">
                  <a:extLst>
                    <a:ext uri="{9D8B030D-6E8A-4147-A177-3AD203B41FA5}">
                      <a16:colId xmlns:a16="http://schemas.microsoft.com/office/drawing/2014/main" val="1881448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1</a:t>
                      </a:r>
                      <a:endParaRPr lang="en-GB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Very Low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2</a:t>
                      </a:r>
                      <a:endParaRPr lang="en-GB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Low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3</a:t>
                      </a:r>
                      <a:endParaRPr lang="en-GB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Medium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4</a:t>
                      </a:r>
                      <a:endParaRPr lang="en-GB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High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5</a:t>
                      </a:r>
                      <a:endParaRPr lang="en-GB" sz="1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Very High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extLst>
                  <a:ext uri="{0D108BD9-81ED-4DB2-BD59-A6C34878D82A}">
                    <a16:rowId xmlns:a16="http://schemas.microsoft.com/office/drawing/2014/main" val="895805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Customer</a:t>
                      </a:r>
                      <a:r>
                        <a:rPr lang="en-GB" sz="1800" baseline="0" dirty="0">
                          <a:effectLst/>
                        </a:rPr>
                        <a:t> Value</a:t>
                      </a:r>
                      <a:endParaRPr lang="en-GB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Contribution to differentiated competitive positioning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Contribution to innovative features and options that the customer values</a:t>
                      </a:r>
                      <a:endParaRPr lang="en-GB" sz="1000" dirty="0">
                        <a:effectLst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Importance in assuring quality and in-service</a:t>
                      </a:r>
                      <a:r>
                        <a:rPr lang="en-GB" sz="1100" baseline="0" dirty="0">
                          <a:effectLst/>
                        </a:rPr>
                        <a:t> </a:t>
                      </a:r>
                      <a:r>
                        <a:rPr lang="en-GB" sz="1100" dirty="0">
                          <a:effectLst/>
                        </a:rPr>
                        <a:t>reliability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Very low impact on customer</a:t>
                      </a:r>
                      <a:r>
                        <a:rPr lang="en-GB" sz="1100" baseline="0" dirty="0">
                          <a:effectLst/>
                        </a:rPr>
                        <a:t> value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GB" sz="11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Low impact on </a:t>
                      </a:r>
                      <a:r>
                        <a:rPr lang="en-GB" sz="1100" dirty="0">
                          <a:effectLst/>
                        </a:rPr>
                        <a:t>customer</a:t>
                      </a:r>
                      <a:r>
                        <a:rPr lang="en-GB" sz="1100" baseline="0" dirty="0">
                          <a:effectLst/>
                        </a:rPr>
                        <a:t> value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GB" sz="11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Medium impact on </a:t>
                      </a:r>
                      <a:r>
                        <a:rPr lang="en-GB" sz="1100" dirty="0">
                          <a:effectLst/>
                        </a:rPr>
                        <a:t>customer</a:t>
                      </a:r>
                      <a:r>
                        <a:rPr lang="en-GB" sz="1100" baseline="0" dirty="0">
                          <a:effectLst/>
                        </a:rPr>
                        <a:t> value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GB" sz="11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High impact on </a:t>
                      </a:r>
                      <a:r>
                        <a:rPr lang="en-GB" sz="1100" dirty="0">
                          <a:effectLst/>
                        </a:rPr>
                        <a:t>customer</a:t>
                      </a:r>
                      <a:r>
                        <a:rPr lang="en-GB" sz="1100" baseline="0" dirty="0">
                          <a:effectLst/>
                        </a:rPr>
                        <a:t> value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GB" sz="11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Very high impact on </a:t>
                      </a:r>
                      <a:r>
                        <a:rPr lang="en-GB" sz="1100" dirty="0">
                          <a:effectLst/>
                        </a:rPr>
                        <a:t>customer</a:t>
                      </a:r>
                      <a:r>
                        <a:rPr lang="en-GB" sz="1100" baseline="0" dirty="0">
                          <a:effectLst/>
                        </a:rPr>
                        <a:t> value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extLst>
                  <a:ext uri="{0D108BD9-81ED-4DB2-BD59-A6C34878D82A}">
                    <a16:rowId xmlns:a16="http://schemas.microsoft.com/office/drawing/2014/main" val="3477632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n-lt"/>
                          <a:ea typeface="+mn-ea"/>
                          <a:cs typeface="+mn-cs"/>
                        </a:rPr>
                        <a:t>Profit</a:t>
                      </a:r>
                      <a:r>
                        <a:rPr lang="en-GB" sz="18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Generation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Contribution to high margin sales</a:t>
                      </a:r>
                      <a:r>
                        <a:rPr lang="en-GB" sz="1100" baseline="0" dirty="0">
                          <a:effectLst/>
                        </a:rPr>
                        <a:t> 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Ability</a:t>
                      </a:r>
                      <a:r>
                        <a:rPr lang="en-GB" sz="1100" baseline="0" dirty="0">
                          <a:effectLst/>
                        </a:rPr>
                        <a:t> to deliver at low cost</a:t>
                      </a:r>
                      <a:endParaRPr lang="en-GB" sz="1100" baseline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Very low impact on profitability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GB" sz="11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Low impact on </a:t>
                      </a:r>
                      <a:r>
                        <a:rPr lang="en-GB" sz="1100" dirty="0">
                          <a:effectLst/>
                        </a:rPr>
                        <a:t>profitability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Medium impact </a:t>
                      </a:r>
                      <a:r>
                        <a:rPr lang="en-GB" sz="1100" dirty="0">
                          <a:effectLst/>
                        </a:rPr>
                        <a:t>profitability</a:t>
                      </a:r>
                      <a:endParaRPr lang="en-GB" sz="1000" dirty="0">
                        <a:effectLst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GB" sz="11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High impact on </a:t>
                      </a:r>
                      <a:r>
                        <a:rPr lang="en-GB" sz="1100" dirty="0">
                          <a:effectLst/>
                        </a:rPr>
                        <a:t>profitability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Very high impact on </a:t>
                      </a:r>
                      <a:r>
                        <a:rPr lang="en-GB" sz="1100" dirty="0">
                          <a:effectLst/>
                        </a:rPr>
                        <a:t>profitability</a:t>
                      </a:r>
                      <a:endParaRPr lang="en-GB" sz="1000" dirty="0">
                        <a:effectLst/>
                      </a:endParaRPr>
                    </a:p>
                  </a:txBody>
                  <a:tcPr marL="62418" marR="62418" marT="49126" marB="49126"/>
                </a:tc>
                <a:extLst>
                  <a:ext uri="{0D108BD9-81ED-4DB2-BD59-A6C34878D82A}">
                    <a16:rowId xmlns:a16="http://schemas.microsoft.com/office/drawing/2014/main" val="661817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b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Intellectual</a:t>
                      </a:r>
                      <a:r>
                        <a:rPr lang="en-GB" sz="1800" b="0" baseline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Capital</a:t>
                      </a:r>
                      <a:endParaRPr lang="en-GB" sz="1800" b="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kern="1200" dirty="0">
                          <a:effectLst/>
                        </a:rPr>
                        <a:t>Degree of protectable IP or proprietary know-how that competitors find difficult to copy</a:t>
                      </a:r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Very low level</a:t>
                      </a:r>
                      <a:r>
                        <a:rPr lang="en-GB" sz="1100" baseline="0" dirty="0">
                          <a:effectLst/>
                        </a:rPr>
                        <a:t> of IP and proprietary know-how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</a:rPr>
                        <a:t>Low level</a:t>
                      </a:r>
                      <a:r>
                        <a:rPr lang="en-GB" sz="1100" baseline="0" dirty="0">
                          <a:effectLst/>
                        </a:rPr>
                        <a:t> of IP and proprietary know-how</a:t>
                      </a:r>
                      <a:endParaRPr lang="en-GB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Medium level</a:t>
                      </a:r>
                      <a:r>
                        <a:rPr lang="en-GB" sz="1100" baseline="0" dirty="0">
                          <a:effectLst/>
                        </a:rPr>
                        <a:t> of IP and proprietary know-how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High level</a:t>
                      </a:r>
                      <a:r>
                        <a:rPr lang="en-GB" sz="1100" baseline="0" dirty="0">
                          <a:effectLst/>
                        </a:rPr>
                        <a:t> of IP and proprietary know-how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Very high level</a:t>
                      </a:r>
                      <a:r>
                        <a:rPr lang="en-GB" sz="1100" baseline="0" dirty="0">
                          <a:effectLst/>
                        </a:rPr>
                        <a:t> of IP and proprietary know-how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418" marR="62418" marT="49126" marB="49126"/>
                </a:tc>
                <a:extLst>
                  <a:ext uri="{0D108BD9-81ED-4DB2-BD59-A6C34878D82A}">
                    <a16:rowId xmlns:a16="http://schemas.microsoft.com/office/drawing/2014/main" val="2982253623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Strategic Importance scoring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828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4413491"/>
              </p:ext>
            </p:extLst>
          </p:nvPr>
        </p:nvGraphicFramePr>
        <p:xfrm>
          <a:off x="486808" y="1015805"/>
          <a:ext cx="11447585" cy="43891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10480">
                  <a:extLst>
                    <a:ext uri="{9D8B030D-6E8A-4147-A177-3AD203B41FA5}">
                      <a16:colId xmlns:a16="http://schemas.microsoft.com/office/drawing/2014/main" val="587042286"/>
                    </a:ext>
                  </a:extLst>
                </a:gridCol>
                <a:gridCol w="1769312">
                  <a:extLst>
                    <a:ext uri="{9D8B030D-6E8A-4147-A177-3AD203B41FA5}">
                      <a16:colId xmlns:a16="http://schemas.microsoft.com/office/drawing/2014/main" val="3575719631"/>
                    </a:ext>
                  </a:extLst>
                </a:gridCol>
                <a:gridCol w="1603134">
                  <a:extLst>
                    <a:ext uri="{9D8B030D-6E8A-4147-A177-3AD203B41FA5}">
                      <a16:colId xmlns:a16="http://schemas.microsoft.com/office/drawing/2014/main" val="1438388475"/>
                    </a:ext>
                  </a:extLst>
                </a:gridCol>
                <a:gridCol w="1676189">
                  <a:extLst>
                    <a:ext uri="{9D8B030D-6E8A-4147-A177-3AD203B41FA5}">
                      <a16:colId xmlns:a16="http://schemas.microsoft.com/office/drawing/2014/main" val="3791615954"/>
                    </a:ext>
                  </a:extLst>
                </a:gridCol>
                <a:gridCol w="1549630">
                  <a:extLst>
                    <a:ext uri="{9D8B030D-6E8A-4147-A177-3AD203B41FA5}">
                      <a16:colId xmlns:a16="http://schemas.microsoft.com/office/drawing/2014/main" val="4086224410"/>
                    </a:ext>
                  </a:extLst>
                </a:gridCol>
                <a:gridCol w="1720436">
                  <a:extLst>
                    <a:ext uri="{9D8B030D-6E8A-4147-A177-3AD203B41FA5}">
                      <a16:colId xmlns:a16="http://schemas.microsoft.com/office/drawing/2014/main" val="2680125465"/>
                    </a:ext>
                  </a:extLst>
                </a:gridCol>
                <a:gridCol w="1718404">
                  <a:extLst>
                    <a:ext uri="{9D8B030D-6E8A-4147-A177-3AD203B41FA5}">
                      <a16:colId xmlns:a16="http://schemas.microsoft.com/office/drawing/2014/main" val="1881448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1</a:t>
                      </a:r>
                      <a:endParaRPr lang="en-GB" sz="1400" baseline="0" dirty="0"/>
                    </a:p>
                    <a:p>
                      <a:pPr algn="ctr"/>
                      <a:r>
                        <a:rPr lang="en-GB" sz="1400" baseline="0" dirty="0"/>
                        <a:t>We are much better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2</a:t>
                      </a:r>
                    </a:p>
                    <a:p>
                      <a:pPr algn="ctr"/>
                      <a:r>
                        <a:rPr lang="en-GB" sz="1400" dirty="0"/>
                        <a:t> We are moderately better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3 </a:t>
                      </a:r>
                    </a:p>
                    <a:p>
                      <a:pPr algn="ctr"/>
                      <a:r>
                        <a:rPr lang="en-GB" sz="1400" dirty="0"/>
                        <a:t>We are equal to supplier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4</a:t>
                      </a:r>
                    </a:p>
                    <a:p>
                      <a:pPr algn="ctr"/>
                      <a:r>
                        <a:rPr lang="en-GB" sz="1400" dirty="0"/>
                        <a:t>Supplier</a:t>
                      </a:r>
                      <a:r>
                        <a:rPr lang="en-GB" sz="1400" baseline="0" dirty="0"/>
                        <a:t> is </a:t>
                      </a:r>
                      <a:r>
                        <a:rPr lang="en-GB" sz="1400" dirty="0"/>
                        <a:t> moderately</a:t>
                      </a:r>
                      <a:r>
                        <a:rPr lang="en-GB" sz="1400" baseline="0" dirty="0"/>
                        <a:t> better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5 </a:t>
                      </a:r>
                    </a:p>
                    <a:p>
                      <a:pPr algn="ctr"/>
                      <a:r>
                        <a:rPr lang="en-GB" sz="1400" dirty="0"/>
                        <a:t>Supplier</a:t>
                      </a:r>
                      <a:r>
                        <a:rPr lang="en-GB" sz="1400" baseline="0" dirty="0"/>
                        <a:t> is much better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805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Quality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How</a:t>
                      </a:r>
                      <a:r>
                        <a:rPr lang="en-GB" sz="1200" baseline="0" dirty="0"/>
                        <a:t> does this supplier’s Quality performance compare with ours?</a:t>
                      </a:r>
                      <a:r>
                        <a:rPr lang="en-GB" sz="1200" baseline="30000" dirty="0"/>
                        <a:t>1</a:t>
                      </a:r>
                      <a:r>
                        <a:rPr lang="en-GB" sz="1200" baseline="0" dirty="0"/>
                        <a:t>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We are much better</a:t>
                      </a:r>
                      <a:r>
                        <a:rPr lang="en-GB" sz="1200" baseline="0" dirty="0"/>
                        <a:t> on quality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We</a:t>
                      </a:r>
                      <a:r>
                        <a:rPr lang="en-GB" sz="1200" baseline="0" dirty="0"/>
                        <a:t> are moderately better on quality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We are</a:t>
                      </a:r>
                      <a:r>
                        <a:rPr lang="en-GB" sz="1200" baseline="0" dirty="0"/>
                        <a:t> equal to supplier on quality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Supplier moderately</a:t>
                      </a:r>
                      <a:r>
                        <a:rPr lang="en-GB" sz="1200" baseline="0" dirty="0"/>
                        <a:t> better on quality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Supplier</a:t>
                      </a:r>
                      <a:r>
                        <a:rPr lang="en-GB" sz="1200" baseline="0" dirty="0"/>
                        <a:t> is much better on quality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7632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Cost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How does the supplier’s long </a:t>
                      </a:r>
                      <a:r>
                        <a:rPr lang="en-GB" sz="1200"/>
                        <a:t>term cost </a:t>
                      </a:r>
                      <a:r>
                        <a:rPr lang="en-GB" sz="1200" dirty="0"/>
                        <a:t>compare with ours</a:t>
                      </a:r>
                      <a:r>
                        <a:rPr lang="en-GB" sz="1200" baseline="0" dirty="0"/>
                        <a:t> (including delivery)?</a:t>
                      </a:r>
                      <a:r>
                        <a:rPr lang="en-GB" sz="1200" baseline="30000" dirty="0"/>
                        <a:t>2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We are much better</a:t>
                      </a:r>
                      <a:r>
                        <a:rPr lang="en-GB" sz="1200" baseline="0" dirty="0"/>
                        <a:t> </a:t>
                      </a:r>
                      <a:r>
                        <a:rPr lang="en-GB" sz="1200" baseline="0"/>
                        <a:t>on cost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We</a:t>
                      </a:r>
                      <a:r>
                        <a:rPr lang="en-GB" sz="1200" baseline="0" dirty="0"/>
                        <a:t> are moderately better on cost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We are</a:t>
                      </a:r>
                      <a:r>
                        <a:rPr lang="en-GB" sz="1200" baseline="0" dirty="0"/>
                        <a:t> equal to supplier </a:t>
                      </a:r>
                      <a:r>
                        <a:rPr lang="en-GB" sz="1200" baseline="0"/>
                        <a:t>on cost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Supplier moderately</a:t>
                      </a:r>
                      <a:r>
                        <a:rPr lang="en-GB" sz="1200" baseline="0" dirty="0"/>
                        <a:t> better </a:t>
                      </a:r>
                      <a:r>
                        <a:rPr lang="en-GB" sz="1200" baseline="0"/>
                        <a:t>on cost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Supplier</a:t>
                      </a:r>
                      <a:r>
                        <a:rPr lang="en-GB" sz="1200" baseline="0" dirty="0"/>
                        <a:t> is much better </a:t>
                      </a:r>
                      <a:r>
                        <a:rPr lang="en-GB" sz="1200" baseline="0"/>
                        <a:t>on cost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817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Delivery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How does</a:t>
                      </a:r>
                      <a:r>
                        <a:rPr lang="en-GB" sz="1200" baseline="0" dirty="0"/>
                        <a:t> this supplier’s lead-time and delivery performance compare with ours?</a:t>
                      </a:r>
                      <a:r>
                        <a:rPr lang="en-GB" sz="1200" baseline="30000" dirty="0"/>
                        <a:t>3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We are much better</a:t>
                      </a:r>
                      <a:r>
                        <a:rPr lang="en-GB" sz="1200" baseline="0" dirty="0"/>
                        <a:t> on delivery lead-time and reliability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We</a:t>
                      </a:r>
                      <a:r>
                        <a:rPr lang="en-GB" sz="1200" baseline="0" dirty="0"/>
                        <a:t> are moderately better on delivery lead-time and reliability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We are</a:t>
                      </a:r>
                      <a:r>
                        <a:rPr lang="en-GB" sz="1200" baseline="0" dirty="0"/>
                        <a:t> equal to supplier on delivery lead-time and reliability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Supplier moderately</a:t>
                      </a:r>
                      <a:r>
                        <a:rPr lang="en-GB" sz="1200" baseline="0" dirty="0"/>
                        <a:t> better on delivery lead-time and reliability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Supplier</a:t>
                      </a:r>
                      <a:r>
                        <a:rPr lang="en-GB" sz="1200" baseline="0" dirty="0"/>
                        <a:t> is much better </a:t>
                      </a:r>
                      <a:r>
                        <a:rPr lang="en-GB" sz="1200" baseline="0"/>
                        <a:t>on delivery lead-time and reliability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2253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Innovation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How does this supplier’s participation and investment in innovation compare to ours?</a:t>
                      </a:r>
                      <a:r>
                        <a:rPr lang="en-GB" sz="1200" baseline="30000" dirty="0"/>
                        <a:t>4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We</a:t>
                      </a:r>
                      <a:r>
                        <a:rPr lang="en-GB" sz="1200" baseline="0" dirty="0"/>
                        <a:t> are participating and investing much more in innovation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We</a:t>
                      </a:r>
                      <a:r>
                        <a:rPr lang="en-GB" sz="1200" baseline="0" dirty="0"/>
                        <a:t> are participating and investing moderately more in innovation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We participate</a:t>
                      </a:r>
                      <a:r>
                        <a:rPr lang="en-GB" sz="1200" baseline="0" dirty="0"/>
                        <a:t> and invest equally in innovation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Supplier</a:t>
                      </a:r>
                      <a:r>
                        <a:rPr lang="en-GB" sz="1200" baseline="0" dirty="0"/>
                        <a:t> participating and investing moderately more in innovation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Supplier</a:t>
                      </a:r>
                      <a:r>
                        <a:rPr lang="en-GB" sz="1200" baseline="0" dirty="0"/>
                        <a:t> participating and investing much more in innovation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0274780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Supplier effectiveness scoring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6807" y="5512680"/>
            <a:ext cx="114475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aseline="30000" dirty="0"/>
              <a:t>1</a:t>
            </a:r>
            <a:r>
              <a:rPr lang="en-GB" sz="1100" dirty="0"/>
              <a:t> This must be supported by a fundamental capability advantage in quality performance</a:t>
            </a:r>
          </a:p>
          <a:p>
            <a:r>
              <a:rPr lang="en-GB" sz="1100" baseline="30000" dirty="0"/>
              <a:t>2</a:t>
            </a:r>
            <a:r>
              <a:rPr lang="en-GB" sz="1100" dirty="0"/>
              <a:t> This must be supported by an inherent cost advantage in manufacturing, procurement and/or distribution</a:t>
            </a:r>
          </a:p>
          <a:p>
            <a:r>
              <a:rPr lang="en-GB" sz="1100" baseline="30000" dirty="0"/>
              <a:t>3</a:t>
            </a:r>
            <a:r>
              <a:rPr lang="en-GB" sz="1100" dirty="0"/>
              <a:t> This must be supported by a fundamental capability advantage in delivery performance</a:t>
            </a:r>
          </a:p>
          <a:p>
            <a:r>
              <a:rPr lang="en-GB" sz="1100" baseline="30000" dirty="0"/>
              <a:t>4</a:t>
            </a:r>
            <a:r>
              <a:rPr lang="en-GB" sz="1100" dirty="0"/>
              <a:t> This must be supported by a fundamental advantage in R&amp;D capability</a:t>
            </a:r>
            <a:endParaRPr lang="en-GB" sz="1100" baseline="30000" dirty="0"/>
          </a:p>
        </p:txBody>
      </p:sp>
    </p:spTree>
    <p:extLst>
      <p:ext uri="{BB962C8B-B14F-4D97-AF65-F5344CB8AC3E}">
        <p14:creationId xmlns:p14="http://schemas.microsoft.com/office/powerpoint/2010/main" val="1161607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le 2"/>
          <p:cNvSpPr>
            <a:spLocks noGrp="1"/>
          </p:cNvSpPr>
          <p:nvPr>
            <p:ph type="ctrTitle"/>
          </p:nvPr>
        </p:nvSpPr>
        <p:spPr>
          <a:xfrm>
            <a:off x="1051774" y="455138"/>
            <a:ext cx="3461233" cy="452913"/>
          </a:xfrm>
        </p:spPr>
        <p:txBody>
          <a:bodyPr/>
          <a:lstStyle/>
          <a:p>
            <a:r>
              <a:rPr lang="en-GB" dirty="0"/>
              <a:t>Risk analysis tool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49681" y="1279526"/>
            <a:ext cx="2831689" cy="587175"/>
          </a:xfrm>
          <a:prstGeom prst="rect">
            <a:avLst/>
          </a:prstGeom>
          <a:solidFill>
            <a:schemeClr val="accent2"/>
          </a:solidFill>
          <a:ln>
            <a:solidFill>
              <a:srgbClr val="0067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Could the supplier become an effective competitor?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53545" y="658575"/>
            <a:ext cx="825915" cy="400110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Start</a:t>
            </a:r>
            <a:endParaRPr lang="en-GB" b="1" dirty="0"/>
          </a:p>
        </p:txBody>
      </p:sp>
      <p:sp>
        <p:nvSpPr>
          <p:cNvPr id="85" name="Rectangle 84"/>
          <p:cNvSpPr/>
          <p:nvPr/>
        </p:nvSpPr>
        <p:spPr>
          <a:xfrm>
            <a:off x="2949681" y="2140566"/>
            <a:ext cx="2831689" cy="587175"/>
          </a:xfrm>
          <a:prstGeom prst="rect">
            <a:avLst/>
          </a:prstGeom>
          <a:solidFill>
            <a:schemeClr val="accent2"/>
          </a:solidFill>
          <a:ln>
            <a:solidFill>
              <a:srgbClr val="0067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Are there technologies in the work-package we must protect?</a:t>
            </a:r>
          </a:p>
        </p:txBody>
      </p:sp>
      <p:sp>
        <p:nvSpPr>
          <p:cNvPr id="86" name="Rectangle 85"/>
          <p:cNvSpPr/>
          <p:nvPr/>
        </p:nvSpPr>
        <p:spPr>
          <a:xfrm>
            <a:off x="2949681" y="3001606"/>
            <a:ext cx="2831689" cy="587175"/>
          </a:xfrm>
          <a:prstGeom prst="rect">
            <a:avLst/>
          </a:prstGeom>
          <a:solidFill>
            <a:schemeClr val="accent2"/>
          </a:solidFill>
          <a:ln>
            <a:solidFill>
              <a:srgbClr val="0067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Does performing this work package enhance our ability to innovate?</a:t>
            </a:r>
          </a:p>
        </p:txBody>
      </p:sp>
      <p:sp>
        <p:nvSpPr>
          <p:cNvPr id="87" name="Rectangle 86"/>
          <p:cNvSpPr/>
          <p:nvPr/>
        </p:nvSpPr>
        <p:spPr>
          <a:xfrm>
            <a:off x="2949681" y="3862646"/>
            <a:ext cx="2831689" cy="587175"/>
          </a:xfrm>
          <a:prstGeom prst="rect">
            <a:avLst/>
          </a:prstGeom>
          <a:solidFill>
            <a:schemeClr val="accent2"/>
          </a:solidFill>
          <a:ln>
            <a:solidFill>
              <a:srgbClr val="0067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Are we giving the supplier too much negotiating strength?</a:t>
            </a:r>
          </a:p>
        </p:txBody>
      </p:sp>
      <p:sp>
        <p:nvSpPr>
          <p:cNvPr id="88" name="Rectangle 87"/>
          <p:cNvSpPr/>
          <p:nvPr/>
        </p:nvSpPr>
        <p:spPr>
          <a:xfrm>
            <a:off x="2949681" y="4723686"/>
            <a:ext cx="2831689" cy="587175"/>
          </a:xfrm>
          <a:prstGeom prst="rect">
            <a:avLst/>
          </a:prstGeom>
          <a:solidFill>
            <a:schemeClr val="accent2"/>
          </a:solidFill>
          <a:ln>
            <a:solidFill>
              <a:srgbClr val="0067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Are we giving the supplier too much negotiating strength?</a:t>
            </a:r>
          </a:p>
        </p:txBody>
      </p:sp>
      <p:sp>
        <p:nvSpPr>
          <p:cNvPr id="89" name="Rectangle 88"/>
          <p:cNvSpPr/>
          <p:nvPr/>
        </p:nvSpPr>
        <p:spPr>
          <a:xfrm>
            <a:off x="2949681" y="5584726"/>
            <a:ext cx="2831689" cy="587175"/>
          </a:xfrm>
          <a:prstGeom prst="rect">
            <a:avLst/>
          </a:prstGeom>
          <a:solidFill>
            <a:schemeClr val="accent2"/>
          </a:solidFill>
          <a:ln>
            <a:solidFill>
              <a:srgbClr val="0067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Is the </a:t>
            </a:r>
            <a:r>
              <a:rPr lang="en-GB" sz="1200">
                <a:solidFill>
                  <a:schemeClr val="bg1"/>
                </a:solidFill>
              </a:rPr>
              <a:t>true cost </a:t>
            </a:r>
            <a:r>
              <a:rPr lang="en-GB" sz="1200" dirty="0">
                <a:solidFill>
                  <a:schemeClr val="bg1"/>
                </a:solidFill>
              </a:rPr>
              <a:t>of supplier development prohibitive?</a:t>
            </a:r>
          </a:p>
        </p:txBody>
      </p:sp>
      <p:sp>
        <p:nvSpPr>
          <p:cNvPr id="92" name="Rectangle 91"/>
          <p:cNvSpPr/>
          <p:nvPr/>
        </p:nvSpPr>
        <p:spPr>
          <a:xfrm>
            <a:off x="6395885" y="5584726"/>
            <a:ext cx="2831689" cy="587175"/>
          </a:xfrm>
          <a:prstGeom prst="rect">
            <a:avLst/>
          </a:prstGeom>
          <a:solidFill>
            <a:schemeClr val="accent2"/>
          </a:solidFill>
          <a:ln>
            <a:solidFill>
              <a:srgbClr val="0067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Is performing this work-package necessary in order to manage suppliers?</a:t>
            </a:r>
          </a:p>
        </p:txBody>
      </p:sp>
      <p:sp>
        <p:nvSpPr>
          <p:cNvPr id="95" name="Rectangle 94"/>
          <p:cNvSpPr/>
          <p:nvPr/>
        </p:nvSpPr>
        <p:spPr>
          <a:xfrm>
            <a:off x="6395885" y="4723686"/>
            <a:ext cx="2831689" cy="587175"/>
          </a:xfrm>
          <a:prstGeom prst="rect">
            <a:avLst/>
          </a:prstGeom>
          <a:solidFill>
            <a:schemeClr val="accent2"/>
          </a:solidFill>
          <a:ln>
            <a:solidFill>
              <a:srgbClr val="0067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Is the transfer irreversible?</a:t>
            </a:r>
          </a:p>
        </p:txBody>
      </p:sp>
      <p:sp>
        <p:nvSpPr>
          <p:cNvPr id="96" name="Rectangle 95"/>
          <p:cNvSpPr/>
          <p:nvPr/>
        </p:nvSpPr>
        <p:spPr>
          <a:xfrm>
            <a:off x="6395884" y="3862646"/>
            <a:ext cx="2831689" cy="587175"/>
          </a:xfrm>
          <a:prstGeom prst="rect">
            <a:avLst/>
          </a:prstGeom>
          <a:solidFill>
            <a:schemeClr val="accent2"/>
          </a:solidFill>
          <a:ln>
            <a:solidFill>
              <a:srgbClr val="0067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Is our service quality vulnerable to supplier cycle-time variations?</a:t>
            </a:r>
          </a:p>
        </p:txBody>
      </p:sp>
      <p:sp>
        <p:nvSpPr>
          <p:cNvPr id="97" name="Rectangle 96"/>
          <p:cNvSpPr/>
          <p:nvPr/>
        </p:nvSpPr>
        <p:spPr>
          <a:xfrm>
            <a:off x="6395884" y="3001606"/>
            <a:ext cx="2831689" cy="587175"/>
          </a:xfrm>
          <a:prstGeom prst="rect">
            <a:avLst/>
          </a:prstGeom>
          <a:solidFill>
            <a:schemeClr val="accent2"/>
          </a:solidFill>
          <a:ln>
            <a:solidFill>
              <a:srgbClr val="0067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Will investment in our own ability to perform this work-package make us more competitive?</a:t>
            </a:r>
          </a:p>
        </p:txBody>
      </p:sp>
      <p:sp>
        <p:nvSpPr>
          <p:cNvPr id="98" name="Rectangle 97"/>
          <p:cNvSpPr/>
          <p:nvPr/>
        </p:nvSpPr>
        <p:spPr>
          <a:xfrm>
            <a:off x="6395884" y="2154954"/>
            <a:ext cx="2831689" cy="587175"/>
          </a:xfrm>
          <a:prstGeom prst="rect">
            <a:avLst/>
          </a:prstGeom>
          <a:solidFill>
            <a:schemeClr val="accent2"/>
          </a:solidFill>
          <a:ln>
            <a:solidFill>
              <a:srgbClr val="0067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Is the work-package process hard to transfer?</a:t>
            </a:r>
          </a:p>
        </p:txBody>
      </p:sp>
      <p:cxnSp>
        <p:nvCxnSpPr>
          <p:cNvPr id="99" name="Straight Arrow Connector 98"/>
          <p:cNvCxnSpPr>
            <a:stCxn id="11" idx="2"/>
            <a:endCxn id="85" idx="0"/>
          </p:cNvCxnSpPr>
          <p:nvPr/>
        </p:nvCxnSpPr>
        <p:spPr>
          <a:xfrm>
            <a:off x="4365525" y="1866700"/>
            <a:ext cx="0" cy="273867"/>
          </a:xfrm>
          <a:prstGeom prst="straightConnector1">
            <a:avLst/>
          </a:prstGeom>
          <a:ln w="28575">
            <a:solidFill>
              <a:srgbClr val="0067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stCxn id="97" idx="0"/>
            <a:endCxn id="98" idx="2"/>
          </p:cNvCxnSpPr>
          <p:nvPr/>
        </p:nvCxnSpPr>
        <p:spPr>
          <a:xfrm flipV="1">
            <a:off x="7811727" y="2742129"/>
            <a:ext cx="0" cy="259479"/>
          </a:xfrm>
          <a:prstGeom prst="straightConnector1">
            <a:avLst/>
          </a:prstGeom>
          <a:ln w="28575">
            <a:solidFill>
              <a:srgbClr val="0067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88" idx="2"/>
            <a:endCxn id="89" idx="0"/>
          </p:cNvCxnSpPr>
          <p:nvPr/>
        </p:nvCxnSpPr>
        <p:spPr>
          <a:xfrm>
            <a:off x="4365524" y="5310860"/>
            <a:ext cx="0" cy="273867"/>
          </a:xfrm>
          <a:prstGeom prst="straightConnector1">
            <a:avLst/>
          </a:prstGeom>
          <a:ln w="28575">
            <a:solidFill>
              <a:srgbClr val="0067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stCxn id="87" idx="2"/>
            <a:endCxn id="88" idx="0"/>
          </p:cNvCxnSpPr>
          <p:nvPr/>
        </p:nvCxnSpPr>
        <p:spPr>
          <a:xfrm flipH="1">
            <a:off x="4365525" y="4449820"/>
            <a:ext cx="1" cy="273867"/>
          </a:xfrm>
          <a:prstGeom prst="straightConnector1">
            <a:avLst/>
          </a:prstGeom>
          <a:ln w="28575">
            <a:solidFill>
              <a:srgbClr val="0067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86" idx="2"/>
            <a:endCxn id="87" idx="0"/>
          </p:cNvCxnSpPr>
          <p:nvPr/>
        </p:nvCxnSpPr>
        <p:spPr>
          <a:xfrm>
            <a:off x="4365525" y="3588780"/>
            <a:ext cx="0" cy="273867"/>
          </a:xfrm>
          <a:prstGeom prst="straightConnector1">
            <a:avLst/>
          </a:prstGeom>
          <a:ln w="28575">
            <a:solidFill>
              <a:srgbClr val="0067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85" idx="2"/>
            <a:endCxn id="86" idx="0"/>
          </p:cNvCxnSpPr>
          <p:nvPr/>
        </p:nvCxnSpPr>
        <p:spPr>
          <a:xfrm>
            <a:off x="4365525" y="2727740"/>
            <a:ext cx="0" cy="273867"/>
          </a:xfrm>
          <a:prstGeom prst="straightConnector1">
            <a:avLst/>
          </a:prstGeom>
          <a:ln w="28575">
            <a:solidFill>
              <a:srgbClr val="0067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96" idx="0"/>
            <a:endCxn id="97" idx="2"/>
          </p:cNvCxnSpPr>
          <p:nvPr/>
        </p:nvCxnSpPr>
        <p:spPr>
          <a:xfrm flipV="1">
            <a:off x="7811727" y="3588780"/>
            <a:ext cx="0" cy="273867"/>
          </a:xfrm>
          <a:prstGeom prst="straightConnector1">
            <a:avLst/>
          </a:prstGeom>
          <a:ln w="28575">
            <a:solidFill>
              <a:srgbClr val="0067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5" idx="0"/>
            <a:endCxn id="96" idx="2"/>
          </p:cNvCxnSpPr>
          <p:nvPr/>
        </p:nvCxnSpPr>
        <p:spPr>
          <a:xfrm flipH="1" flipV="1">
            <a:off x="7811729" y="4449820"/>
            <a:ext cx="1" cy="273867"/>
          </a:xfrm>
          <a:prstGeom prst="straightConnector1">
            <a:avLst/>
          </a:prstGeom>
          <a:ln w="28575">
            <a:solidFill>
              <a:srgbClr val="0067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92" idx="0"/>
            <a:endCxn id="95" idx="2"/>
          </p:cNvCxnSpPr>
          <p:nvPr/>
        </p:nvCxnSpPr>
        <p:spPr>
          <a:xfrm flipV="1">
            <a:off x="7811728" y="5310860"/>
            <a:ext cx="0" cy="273867"/>
          </a:xfrm>
          <a:prstGeom prst="straightConnector1">
            <a:avLst/>
          </a:prstGeom>
          <a:ln w="28575">
            <a:solidFill>
              <a:srgbClr val="0067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89" idx="3"/>
            <a:endCxn id="92" idx="1"/>
          </p:cNvCxnSpPr>
          <p:nvPr/>
        </p:nvCxnSpPr>
        <p:spPr>
          <a:xfrm>
            <a:off x="5781369" y="5878313"/>
            <a:ext cx="614515" cy="0"/>
          </a:xfrm>
          <a:prstGeom prst="straightConnector1">
            <a:avLst/>
          </a:prstGeom>
          <a:ln w="28575">
            <a:solidFill>
              <a:srgbClr val="0067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98" idx="0"/>
            <a:endCxn id="131" idx="4"/>
          </p:cNvCxnSpPr>
          <p:nvPr/>
        </p:nvCxnSpPr>
        <p:spPr>
          <a:xfrm flipH="1" flipV="1">
            <a:off x="7811728" y="1861368"/>
            <a:ext cx="1" cy="293587"/>
          </a:xfrm>
          <a:prstGeom prst="straightConnector1">
            <a:avLst/>
          </a:prstGeom>
          <a:ln w="28575">
            <a:solidFill>
              <a:srgbClr val="0067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11" idx="1"/>
            <a:endCxn id="34" idx="6"/>
          </p:cNvCxnSpPr>
          <p:nvPr/>
        </p:nvCxnSpPr>
        <p:spPr>
          <a:xfrm flipH="1">
            <a:off x="2477732" y="1573113"/>
            <a:ext cx="471949" cy="0"/>
          </a:xfrm>
          <a:prstGeom prst="straightConnector1">
            <a:avLst/>
          </a:prstGeom>
          <a:ln w="28575">
            <a:solidFill>
              <a:srgbClr val="0067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88" idx="1"/>
            <a:endCxn id="126" idx="6"/>
          </p:cNvCxnSpPr>
          <p:nvPr/>
        </p:nvCxnSpPr>
        <p:spPr>
          <a:xfrm flipH="1">
            <a:off x="2477731" y="5017273"/>
            <a:ext cx="471948" cy="0"/>
          </a:xfrm>
          <a:prstGeom prst="straightConnector1">
            <a:avLst/>
          </a:prstGeom>
          <a:ln w="28575">
            <a:solidFill>
              <a:srgbClr val="0067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87" idx="1"/>
            <a:endCxn id="127" idx="6"/>
          </p:cNvCxnSpPr>
          <p:nvPr/>
        </p:nvCxnSpPr>
        <p:spPr>
          <a:xfrm flipH="1" flipV="1">
            <a:off x="2477732" y="4155119"/>
            <a:ext cx="471949" cy="1115"/>
          </a:xfrm>
          <a:prstGeom prst="straightConnector1">
            <a:avLst/>
          </a:prstGeom>
          <a:ln w="28575">
            <a:solidFill>
              <a:srgbClr val="0067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86" idx="1"/>
            <a:endCxn id="122" idx="6"/>
          </p:cNvCxnSpPr>
          <p:nvPr/>
        </p:nvCxnSpPr>
        <p:spPr>
          <a:xfrm flipH="1">
            <a:off x="2477732" y="3295193"/>
            <a:ext cx="471949" cy="0"/>
          </a:xfrm>
          <a:prstGeom prst="straightConnector1">
            <a:avLst/>
          </a:prstGeom>
          <a:ln w="28575">
            <a:solidFill>
              <a:srgbClr val="0067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stCxn id="85" idx="1"/>
            <a:endCxn id="121" idx="6"/>
          </p:cNvCxnSpPr>
          <p:nvPr/>
        </p:nvCxnSpPr>
        <p:spPr>
          <a:xfrm flipH="1">
            <a:off x="2477732" y="2434153"/>
            <a:ext cx="471949" cy="0"/>
          </a:xfrm>
          <a:prstGeom prst="straightConnector1">
            <a:avLst/>
          </a:prstGeom>
          <a:ln w="28575">
            <a:solidFill>
              <a:srgbClr val="0067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1002894" y="1279526"/>
            <a:ext cx="1474839" cy="587175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Make or strategic alliance</a:t>
            </a:r>
          </a:p>
        </p:txBody>
      </p:sp>
      <p:sp>
        <p:nvSpPr>
          <p:cNvPr id="121" name="Oval 120"/>
          <p:cNvSpPr/>
          <p:nvPr/>
        </p:nvSpPr>
        <p:spPr>
          <a:xfrm>
            <a:off x="1002894" y="2140566"/>
            <a:ext cx="1474839" cy="587175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Make or strategic alliance</a:t>
            </a:r>
          </a:p>
        </p:txBody>
      </p:sp>
      <p:sp>
        <p:nvSpPr>
          <p:cNvPr id="122" name="Oval 121"/>
          <p:cNvSpPr/>
          <p:nvPr/>
        </p:nvSpPr>
        <p:spPr>
          <a:xfrm>
            <a:off x="1002894" y="3001606"/>
            <a:ext cx="1474839" cy="587175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Make</a:t>
            </a:r>
          </a:p>
        </p:txBody>
      </p:sp>
      <p:sp>
        <p:nvSpPr>
          <p:cNvPr id="123" name="Oval 122"/>
          <p:cNvSpPr/>
          <p:nvPr/>
        </p:nvSpPr>
        <p:spPr>
          <a:xfrm>
            <a:off x="1002894" y="5584726"/>
            <a:ext cx="1474839" cy="587175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Make</a:t>
            </a:r>
          </a:p>
        </p:txBody>
      </p:sp>
      <p:sp>
        <p:nvSpPr>
          <p:cNvPr id="124" name="Oval 123"/>
          <p:cNvSpPr/>
          <p:nvPr/>
        </p:nvSpPr>
        <p:spPr>
          <a:xfrm>
            <a:off x="9694606" y="2154954"/>
            <a:ext cx="1474839" cy="587175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Make in one place</a:t>
            </a:r>
          </a:p>
        </p:txBody>
      </p:sp>
      <p:sp>
        <p:nvSpPr>
          <p:cNvPr id="125" name="Oval 124"/>
          <p:cNvSpPr/>
          <p:nvPr/>
        </p:nvSpPr>
        <p:spPr>
          <a:xfrm>
            <a:off x="9694606" y="3001606"/>
            <a:ext cx="1474839" cy="587175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Make</a:t>
            </a:r>
          </a:p>
        </p:txBody>
      </p:sp>
      <p:sp>
        <p:nvSpPr>
          <p:cNvPr id="126" name="Oval 125"/>
          <p:cNvSpPr/>
          <p:nvPr/>
        </p:nvSpPr>
        <p:spPr>
          <a:xfrm>
            <a:off x="1002894" y="4723686"/>
            <a:ext cx="1474839" cy="587175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Make or strategic alliance</a:t>
            </a:r>
          </a:p>
        </p:txBody>
      </p:sp>
      <p:sp>
        <p:nvSpPr>
          <p:cNvPr id="127" name="Oval 126"/>
          <p:cNvSpPr/>
          <p:nvPr/>
        </p:nvSpPr>
        <p:spPr>
          <a:xfrm>
            <a:off x="1002894" y="3861533"/>
            <a:ext cx="1474839" cy="587175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Make some</a:t>
            </a:r>
          </a:p>
        </p:txBody>
      </p:sp>
      <p:sp>
        <p:nvSpPr>
          <p:cNvPr id="128" name="Oval 127"/>
          <p:cNvSpPr/>
          <p:nvPr/>
        </p:nvSpPr>
        <p:spPr>
          <a:xfrm>
            <a:off x="9694606" y="3862646"/>
            <a:ext cx="1474839" cy="587175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Make some</a:t>
            </a:r>
          </a:p>
        </p:txBody>
      </p:sp>
      <p:sp>
        <p:nvSpPr>
          <p:cNvPr id="129" name="Oval 128"/>
          <p:cNvSpPr/>
          <p:nvPr/>
        </p:nvSpPr>
        <p:spPr>
          <a:xfrm>
            <a:off x="9694603" y="4733701"/>
            <a:ext cx="1474839" cy="587175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Make some</a:t>
            </a:r>
          </a:p>
        </p:txBody>
      </p:sp>
      <p:sp>
        <p:nvSpPr>
          <p:cNvPr id="130" name="Oval 129"/>
          <p:cNvSpPr/>
          <p:nvPr/>
        </p:nvSpPr>
        <p:spPr>
          <a:xfrm>
            <a:off x="9694603" y="5582481"/>
            <a:ext cx="1474839" cy="587175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Make some</a:t>
            </a:r>
          </a:p>
        </p:txBody>
      </p:sp>
      <p:sp>
        <p:nvSpPr>
          <p:cNvPr id="131" name="Oval 130"/>
          <p:cNvSpPr/>
          <p:nvPr/>
        </p:nvSpPr>
        <p:spPr>
          <a:xfrm>
            <a:off x="7074307" y="1274194"/>
            <a:ext cx="1474839" cy="587175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Buy</a:t>
            </a:r>
          </a:p>
        </p:txBody>
      </p:sp>
      <p:cxnSp>
        <p:nvCxnSpPr>
          <p:cNvPr id="146" name="Straight Arrow Connector 145"/>
          <p:cNvCxnSpPr>
            <a:stCxn id="96" idx="3"/>
            <a:endCxn id="128" idx="2"/>
          </p:cNvCxnSpPr>
          <p:nvPr/>
        </p:nvCxnSpPr>
        <p:spPr>
          <a:xfrm>
            <a:off x="9227573" y="4156233"/>
            <a:ext cx="467033" cy="0"/>
          </a:xfrm>
          <a:prstGeom prst="straightConnector1">
            <a:avLst/>
          </a:prstGeom>
          <a:ln w="28575">
            <a:solidFill>
              <a:srgbClr val="0067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>
            <a:stCxn id="95" idx="3"/>
            <a:endCxn id="129" idx="2"/>
          </p:cNvCxnSpPr>
          <p:nvPr/>
        </p:nvCxnSpPr>
        <p:spPr>
          <a:xfrm>
            <a:off x="9227573" y="5017274"/>
            <a:ext cx="467031" cy="10015"/>
          </a:xfrm>
          <a:prstGeom prst="straightConnector1">
            <a:avLst/>
          </a:prstGeom>
          <a:ln w="28575">
            <a:solidFill>
              <a:srgbClr val="0067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stCxn id="92" idx="3"/>
            <a:endCxn id="130" idx="2"/>
          </p:cNvCxnSpPr>
          <p:nvPr/>
        </p:nvCxnSpPr>
        <p:spPr>
          <a:xfrm flipV="1">
            <a:off x="9227573" y="5876067"/>
            <a:ext cx="467031" cy="2247"/>
          </a:xfrm>
          <a:prstGeom prst="straightConnector1">
            <a:avLst/>
          </a:prstGeom>
          <a:ln w="28575">
            <a:solidFill>
              <a:srgbClr val="0067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>
            <a:stCxn id="89" idx="1"/>
            <a:endCxn id="123" idx="6"/>
          </p:cNvCxnSpPr>
          <p:nvPr/>
        </p:nvCxnSpPr>
        <p:spPr>
          <a:xfrm flipH="1">
            <a:off x="2477731" y="5878313"/>
            <a:ext cx="471948" cy="0"/>
          </a:xfrm>
          <a:prstGeom prst="straightConnector1">
            <a:avLst/>
          </a:prstGeom>
          <a:ln w="28575">
            <a:solidFill>
              <a:srgbClr val="0067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>
            <a:stCxn id="98" idx="3"/>
            <a:endCxn id="124" idx="2"/>
          </p:cNvCxnSpPr>
          <p:nvPr/>
        </p:nvCxnSpPr>
        <p:spPr>
          <a:xfrm>
            <a:off x="9227571" y="2448541"/>
            <a:ext cx="467035" cy="0"/>
          </a:xfrm>
          <a:prstGeom prst="straightConnector1">
            <a:avLst/>
          </a:prstGeom>
          <a:ln w="28575">
            <a:solidFill>
              <a:srgbClr val="0067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>
            <a:stCxn id="97" idx="3"/>
            <a:endCxn id="125" idx="2"/>
          </p:cNvCxnSpPr>
          <p:nvPr/>
        </p:nvCxnSpPr>
        <p:spPr>
          <a:xfrm>
            <a:off x="9227571" y="3295193"/>
            <a:ext cx="467035" cy="0"/>
          </a:xfrm>
          <a:prstGeom prst="straightConnector1">
            <a:avLst/>
          </a:prstGeom>
          <a:ln w="28575">
            <a:solidFill>
              <a:srgbClr val="0067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TextBox 166"/>
          <p:cNvSpPr txBox="1"/>
          <p:nvPr/>
        </p:nvSpPr>
        <p:spPr>
          <a:xfrm>
            <a:off x="4365521" y="1862002"/>
            <a:ext cx="3834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4360604" y="5285962"/>
            <a:ext cx="3834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4361221" y="4436034"/>
            <a:ext cx="3834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4365521" y="3574134"/>
            <a:ext cx="3834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4365521" y="2703680"/>
            <a:ext cx="3834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7808033" y="3580641"/>
            <a:ext cx="3834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7808033" y="4436674"/>
            <a:ext cx="3834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7808033" y="5320876"/>
            <a:ext cx="3834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5895049" y="5559741"/>
            <a:ext cx="3834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7808033" y="1897448"/>
            <a:ext cx="3834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7808033" y="2712400"/>
            <a:ext cx="3834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no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2494937" y="4765158"/>
            <a:ext cx="4326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yes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2512146" y="3902291"/>
            <a:ext cx="4326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yes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2512146" y="3039423"/>
            <a:ext cx="4326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yes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2531810" y="2194971"/>
            <a:ext cx="4326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yes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2531810" y="1315830"/>
            <a:ext cx="4326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yes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9190701" y="3902291"/>
            <a:ext cx="4326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yes</a:t>
            </a:r>
          </a:p>
        </p:txBody>
      </p:sp>
      <p:sp>
        <p:nvSpPr>
          <p:cNvPr id="188" name="TextBox 187"/>
          <p:cNvSpPr txBox="1"/>
          <p:nvPr/>
        </p:nvSpPr>
        <p:spPr>
          <a:xfrm>
            <a:off x="9190701" y="4754023"/>
            <a:ext cx="4326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yes</a:t>
            </a:r>
          </a:p>
        </p:txBody>
      </p:sp>
      <p:sp>
        <p:nvSpPr>
          <p:cNvPr id="189" name="TextBox 188"/>
          <p:cNvSpPr txBox="1"/>
          <p:nvPr/>
        </p:nvSpPr>
        <p:spPr>
          <a:xfrm>
            <a:off x="2515215" y="5624662"/>
            <a:ext cx="4326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yes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9190701" y="5632378"/>
            <a:ext cx="4326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yes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9220199" y="3028587"/>
            <a:ext cx="4326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yes</a:t>
            </a:r>
          </a:p>
        </p:txBody>
      </p:sp>
      <p:sp>
        <p:nvSpPr>
          <p:cNvPr id="195" name="TextBox 194"/>
          <p:cNvSpPr txBox="1"/>
          <p:nvPr/>
        </p:nvSpPr>
        <p:spPr>
          <a:xfrm>
            <a:off x="9220199" y="2182570"/>
            <a:ext cx="4326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yes</a:t>
            </a:r>
          </a:p>
        </p:txBody>
      </p:sp>
      <p:cxnSp>
        <p:nvCxnSpPr>
          <p:cNvPr id="201" name="Elbow Connector 200"/>
          <p:cNvCxnSpPr>
            <a:stCxn id="12" idx="1"/>
            <a:endCxn id="11" idx="0"/>
          </p:cNvCxnSpPr>
          <p:nvPr/>
        </p:nvCxnSpPr>
        <p:spPr>
          <a:xfrm rot="10800000" flipV="1">
            <a:off x="4365526" y="858629"/>
            <a:ext cx="1288020" cy="420897"/>
          </a:xfrm>
          <a:prstGeom prst="bentConnector2">
            <a:avLst/>
          </a:prstGeom>
          <a:ln w="28575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0291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2000" dirty="0"/>
              <a:t>Sample strategic importance vs supplier effectiveness chart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321812" y="1111277"/>
          <a:ext cx="4992008" cy="4987640"/>
        </p:xfrm>
        <a:graphic>
          <a:graphicData uri="http://schemas.openxmlformats.org/drawingml/2006/table">
            <a:tbl>
              <a:tblPr/>
              <a:tblGrid>
                <a:gridCol w="624001">
                  <a:extLst>
                    <a:ext uri="{9D8B030D-6E8A-4147-A177-3AD203B41FA5}">
                      <a16:colId xmlns:a16="http://schemas.microsoft.com/office/drawing/2014/main" val="657695515"/>
                    </a:ext>
                  </a:extLst>
                </a:gridCol>
                <a:gridCol w="624001">
                  <a:extLst>
                    <a:ext uri="{9D8B030D-6E8A-4147-A177-3AD203B41FA5}">
                      <a16:colId xmlns:a16="http://schemas.microsoft.com/office/drawing/2014/main" val="3627719984"/>
                    </a:ext>
                  </a:extLst>
                </a:gridCol>
                <a:gridCol w="624001">
                  <a:extLst>
                    <a:ext uri="{9D8B030D-6E8A-4147-A177-3AD203B41FA5}">
                      <a16:colId xmlns:a16="http://schemas.microsoft.com/office/drawing/2014/main" val="1196012886"/>
                    </a:ext>
                  </a:extLst>
                </a:gridCol>
                <a:gridCol w="624001">
                  <a:extLst>
                    <a:ext uri="{9D8B030D-6E8A-4147-A177-3AD203B41FA5}">
                      <a16:colId xmlns:a16="http://schemas.microsoft.com/office/drawing/2014/main" val="1669973765"/>
                    </a:ext>
                  </a:extLst>
                </a:gridCol>
                <a:gridCol w="624001">
                  <a:extLst>
                    <a:ext uri="{9D8B030D-6E8A-4147-A177-3AD203B41FA5}">
                      <a16:colId xmlns:a16="http://schemas.microsoft.com/office/drawing/2014/main" val="701310719"/>
                    </a:ext>
                  </a:extLst>
                </a:gridCol>
                <a:gridCol w="624001">
                  <a:extLst>
                    <a:ext uri="{9D8B030D-6E8A-4147-A177-3AD203B41FA5}">
                      <a16:colId xmlns:a16="http://schemas.microsoft.com/office/drawing/2014/main" val="1817712715"/>
                    </a:ext>
                  </a:extLst>
                </a:gridCol>
                <a:gridCol w="624001">
                  <a:extLst>
                    <a:ext uri="{9D8B030D-6E8A-4147-A177-3AD203B41FA5}">
                      <a16:colId xmlns:a16="http://schemas.microsoft.com/office/drawing/2014/main" val="1693018673"/>
                    </a:ext>
                  </a:extLst>
                </a:gridCol>
                <a:gridCol w="624001">
                  <a:extLst>
                    <a:ext uri="{9D8B030D-6E8A-4147-A177-3AD203B41FA5}">
                      <a16:colId xmlns:a16="http://schemas.microsoft.com/office/drawing/2014/main" val="3361036508"/>
                    </a:ext>
                  </a:extLst>
                </a:gridCol>
              </a:tblGrid>
              <a:tr h="623455"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8046904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0694435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8461039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1802656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1448999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4973699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4007914"/>
                  </a:ext>
                </a:extLst>
              </a:tr>
              <a:tr h="623455"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973" marR="1973" marT="1973" marB="0" anchor="b">
                    <a:lnL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508468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364469" y="6226317"/>
            <a:ext cx="29622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Supplier effectiveness</a:t>
            </a:r>
            <a:endParaRPr lang="en-GB" b="1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6326710" y="6426372"/>
            <a:ext cx="1477036" cy="1031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 rot="16200000">
            <a:off x="1495400" y="4181200"/>
            <a:ext cx="29029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Strategic importance</a:t>
            </a:r>
            <a:endParaRPr lang="en-GB" b="1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986481" y="1612599"/>
            <a:ext cx="0" cy="133658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146944" y="6045414"/>
            <a:ext cx="2601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87725" y="6067009"/>
            <a:ext cx="2601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83729" y="6095512"/>
            <a:ext cx="2601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104287" y="980472"/>
            <a:ext cx="2601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04287" y="3474417"/>
            <a:ext cx="2601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12954118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fM Theme">
  <a:themeElements>
    <a:clrScheme name="Custom 1">
      <a:dk1>
        <a:srgbClr val="3B3B3A"/>
      </a:dk1>
      <a:lt1>
        <a:srgbClr val="FFFFFF"/>
      </a:lt1>
      <a:dk2>
        <a:srgbClr val="6F6F6E"/>
      </a:dk2>
      <a:lt2>
        <a:srgbClr val="FFFFFF"/>
      </a:lt2>
      <a:accent1>
        <a:srgbClr val="869C2F"/>
      </a:accent1>
      <a:accent2>
        <a:srgbClr val="00677F"/>
      </a:accent2>
      <a:accent3>
        <a:srgbClr val="4565AE"/>
      </a:accent3>
      <a:accent4>
        <a:srgbClr val="613861"/>
      </a:accent4>
      <a:accent5>
        <a:srgbClr val="B31938"/>
      </a:accent5>
      <a:accent6>
        <a:srgbClr val="E89C3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fM Theme" id="{DD2BC863-F1A5-5C40-AC3D-5110861D17F0}" vid="{521F6F0C-A966-FF40-BE0F-9983341DC39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2129</TotalTime>
  <Words>1103</Words>
  <Application>Microsoft Macintosh PowerPoint</Application>
  <PresentationFormat>Widescreen</PresentationFormat>
  <Paragraphs>406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Custom Design</vt:lpstr>
      <vt:lpstr>IfM Theme</vt:lpstr>
      <vt:lpstr>Make-or-Buy Supporting Slides</vt:lpstr>
      <vt:lpstr>Strategic importance criteria</vt:lpstr>
      <vt:lpstr>Examples of strategic importance criteria for other products</vt:lpstr>
      <vt:lpstr>Supplier effectiveness criteria</vt:lpstr>
      <vt:lpstr>Strategic Importance scoring</vt:lpstr>
      <vt:lpstr>Supplier effectiveness scoring</vt:lpstr>
      <vt:lpstr>Risk analysis tool</vt:lpstr>
      <vt:lpstr>Sample strategic importance vs supplier effectiveness chart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Lott</dc:creator>
  <cp:lastModifiedBy>Microsoft Office User</cp:lastModifiedBy>
  <cp:revision>3</cp:revision>
  <dcterms:created xsi:type="dcterms:W3CDTF">2020-05-19T07:29:09Z</dcterms:created>
  <dcterms:modified xsi:type="dcterms:W3CDTF">2020-05-22T07:54:31Z</dcterms:modified>
</cp:coreProperties>
</file>